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</p:sldIdLst>
  <p:sldSz cx="9144000" cy="5143500" type="screen16x9"/>
  <p:notesSz cx="6858000" cy="9144000"/>
  <p:embeddedFontLst>
    <p:embeddedFont>
      <p:font typeface="Lato" panose="020B0604020202020204" charset="0"/>
      <p:regular r:id="rId88"/>
      <p:bold r:id="rId89"/>
      <p:italic r:id="rId90"/>
      <p:boldItalic r:id="rId91"/>
    </p:embeddedFont>
    <p:embeddedFont>
      <p:font typeface="Raleway" panose="020B060402020202020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AC9FF7-D7B7-4E2F-8B13-D8EF2AE701BD}">
  <a:tblStyle styleId="{CEAC9FF7-D7B7-4E2F-8B13-D8EF2AE701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95852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352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198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09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459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83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227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50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15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056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036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63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43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96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74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436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366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005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83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48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937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76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33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314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30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97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348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5343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38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479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865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178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145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84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523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521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9772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1074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013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690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614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513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1724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0921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73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908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6004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4409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591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1696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014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766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4788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6700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9812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09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4336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0272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9121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651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5344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6513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082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9984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9366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5569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989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7716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0516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8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9418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163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2217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4818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9779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1919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6712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39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6368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5460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8231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1524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2149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029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4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9.xml"/><Relationship Id="rId5" Type="http://schemas.openxmlformats.org/officeDocument/2006/relationships/slide" Target="slide32.xml"/><Relationship Id="rId4" Type="http://schemas.openxmlformats.org/officeDocument/2006/relationships/slide" Target="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8.xml"/><Relationship Id="rId7" Type="http://schemas.openxmlformats.org/officeDocument/2006/relationships/slide" Target="slide3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10" Type="http://schemas.openxmlformats.org/officeDocument/2006/relationships/slide" Target="slide27.xml"/><Relationship Id="rId4" Type="http://schemas.openxmlformats.org/officeDocument/2006/relationships/slide" Target="slide30.xml"/><Relationship Id="rId9" Type="http://schemas.openxmlformats.org/officeDocument/2006/relationships/slide" Target="slide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8.xml"/><Relationship Id="rId7" Type="http://schemas.openxmlformats.org/officeDocument/2006/relationships/slide" Target="slide3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slide" Target="slide30.xml"/><Relationship Id="rId9" Type="http://schemas.openxmlformats.org/officeDocument/2006/relationships/slide" Target="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8.xml"/><Relationship Id="rId7" Type="http://schemas.openxmlformats.org/officeDocument/2006/relationships/slide" Target="slide3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4.xml"/><Relationship Id="rId11" Type="http://schemas.openxmlformats.org/officeDocument/2006/relationships/slide" Target="slide36.xml"/><Relationship Id="rId5" Type="http://schemas.openxmlformats.org/officeDocument/2006/relationships/slide" Target="slide32.xml"/><Relationship Id="rId10" Type="http://schemas.openxmlformats.org/officeDocument/2006/relationships/slide" Target="slide27.xml"/><Relationship Id="rId4" Type="http://schemas.openxmlformats.org/officeDocument/2006/relationships/slide" Target="slide30.xml"/><Relationship Id="rId9" Type="http://schemas.openxmlformats.org/officeDocument/2006/relationships/slide" Target="slide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8.xml"/><Relationship Id="rId7" Type="http://schemas.openxmlformats.org/officeDocument/2006/relationships/slide" Target="slide3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36.xml"/><Relationship Id="rId4" Type="http://schemas.openxmlformats.org/officeDocument/2006/relationships/slide" Target="slide30.xml"/><Relationship Id="rId9" Type="http://schemas.openxmlformats.org/officeDocument/2006/relationships/slide" Target="slide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ris.wika.co.id:4080/mashzone/login.j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Pengenalan Dashboard Mashzone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452" y="339982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PEMBUATAN DASHBOARD DAN DATA FEED SEDERHANA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727650" y="12710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MEMBUAT FILE DASHBOARD BARU</a:t>
            </a:r>
            <a:endParaRPr b="1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n" b="1"/>
              <a:t>Create </a:t>
            </a:r>
            <a:r>
              <a:rPr lang="en"/>
              <a:t>-&gt; </a:t>
            </a:r>
            <a:r>
              <a:rPr lang="en" b="1"/>
              <a:t>Create Dashboard</a:t>
            </a:r>
            <a:endParaRPr b="1"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Pilih </a:t>
            </a:r>
            <a:r>
              <a:rPr lang="en" b="1"/>
              <a:t>Style Template</a:t>
            </a:r>
            <a:endParaRPr b="1"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Simpan dengan klik tombol </a:t>
            </a:r>
            <a:r>
              <a:rPr lang="en" b="1"/>
              <a:t>save</a:t>
            </a:r>
            <a:r>
              <a:rPr lang="en"/>
              <a:t>, lalu beri nama</a:t>
            </a:r>
            <a:endParaRPr b="1"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375" y="1770800"/>
            <a:ext cx="5454499" cy="9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043" y="3044893"/>
            <a:ext cx="2979049" cy="14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53800" y="13981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MENAMBAHKAN KOMPONEN BARU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Contoh: </a:t>
            </a:r>
            <a:r>
              <a:rPr lang="en" b="1"/>
              <a:t>Selection Box</a:t>
            </a:r>
            <a:r>
              <a:rPr lang="en"/>
              <a:t> dan </a:t>
            </a:r>
            <a:r>
              <a:rPr lang="en" b="1"/>
              <a:t>Table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700" y="1973671"/>
            <a:ext cx="3880001" cy="16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773" y="1105938"/>
            <a:ext cx="782125" cy="36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3929425" y="4130950"/>
            <a:ext cx="529200" cy="324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3972325" y="1768475"/>
            <a:ext cx="443400" cy="324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Feeds</a:t>
            </a: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4294967295"/>
          </p:nvPr>
        </p:nvSpPr>
        <p:spPr>
          <a:xfrm>
            <a:off x="729450" y="1913675"/>
            <a:ext cx="7688700" cy="28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MEMBUAT FILE DATA FEED BARU</a:t>
            </a:r>
            <a:endParaRPr b="1"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Select </a:t>
            </a:r>
            <a:r>
              <a:rPr lang="en" b="1"/>
              <a:t>Data Source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Data: bit.ly/datalatihantabel</a:t>
            </a:r>
            <a:endParaRPr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Calculate Feed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Menghubungkan Dashboard dengan Data Feed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Klik tombol </a:t>
            </a:r>
            <a:r>
              <a:rPr lang="en" b="1"/>
              <a:t>assign data </a:t>
            </a:r>
            <a:r>
              <a:rPr lang="en"/>
              <a:t>pada tabel/selection box yang telah dibuat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Assigning Data </a:t>
            </a:r>
            <a:r>
              <a:rPr lang="en"/>
              <a:t>(Pilih Data Feed yang telah dibuat)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b="1"/>
              <a:t>Set Filter</a:t>
            </a:r>
            <a:endParaRPr b="1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Set Title</a:t>
            </a:r>
            <a:r>
              <a:rPr lang="en"/>
              <a:t>, </a:t>
            </a:r>
            <a:r>
              <a:rPr lang="en" b="1"/>
              <a:t>Size</a:t>
            </a:r>
            <a:r>
              <a:rPr lang="en"/>
              <a:t>, </a:t>
            </a:r>
            <a:r>
              <a:rPr lang="en" b="1"/>
              <a:t>Place Display</a:t>
            </a:r>
            <a:r>
              <a:rPr lang="en"/>
              <a:t>, </a:t>
            </a:r>
            <a:r>
              <a:rPr lang="en" b="1"/>
              <a:t>Preview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MASHZONE DAN DATA FEED WIKA</a:t>
            </a: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844025" y="3356400"/>
            <a:ext cx="20115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15 </a:t>
            </a:r>
            <a:r>
              <a:rPr lang="en" sz="1800" dirty="0"/>
              <a:t>MEI 2018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75" y="821874"/>
            <a:ext cx="8417851" cy="3726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FEED</a:t>
            </a: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Feed</a:t>
            </a: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8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Datafeed Project WIKA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Datafeed Business Process WIKA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Datafeed Login Table WIKA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Datafeed Project Overview WIKA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Datafeed Project Overview 2 WIKA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Datafeed Overview Level 4 WIKA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Datafeed Kemajuan Level 3 WIKA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Datafeed Kemajuan Level 4 WIKA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Datafeed Kemajuan Level 5 WIKA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Datafeed Kemajuan Level 6 WIKA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Datafeed Progress WIKA</a:t>
            </a:r>
            <a:br>
              <a:rPr lang="en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INTRODUCTION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Feed</a:t>
            </a:r>
            <a:endParaRPr/>
          </a:p>
        </p:txBody>
      </p:sp>
      <p:graphicFrame>
        <p:nvGraphicFramePr>
          <p:cNvPr id="229" name="Shape 229"/>
          <p:cNvGraphicFramePr/>
          <p:nvPr/>
        </p:nvGraphicFramePr>
        <p:xfrm>
          <a:off x="831475" y="1909475"/>
          <a:ext cx="7516350" cy="1409580"/>
        </p:xfrm>
        <a:graphic>
          <a:graphicData uri="http://schemas.openxmlformats.org/drawingml/2006/table">
            <a:tbl>
              <a:tblPr>
                <a:noFill/>
                <a:tableStyleId>{CEAC9FF7-D7B7-4E2F-8B13-D8EF2AE701BD}</a:tableStyleId>
              </a:tblPr>
              <a:tblGrid>
                <a:gridCol w="472075"/>
                <a:gridCol w="2589975"/>
                <a:gridCol w="4454300"/>
              </a:tblGrid>
              <a:tr h="259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Feed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Tables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Project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Project Table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Business Process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Business Process Table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Login Table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Login Table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Feed</a:t>
            </a:r>
            <a:endParaRPr/>
          </a:p>
        </p:txBody>
      </p:sp>
      <p:graphicFrame>
        <p:nvGraphicFramePr>
          <p:cNvPr id="235" name="Shape 235"/>
          <p:cNvGraphicFramePr/>
          <p:nvPr/>
        </p:nvGraphicFramePr>
        <p:xfrm>
          <a:off x="831475" y="1909475"/>
          <a:ext cx="7516350" cy="2765910"/>
        </p:xfrm>
        <a:graphic>
          <a:graphicData uri="http://schemas.openxmlformats.org/drawingml/2006/table">
            <a:tbl>
              <a:tblPr>
                <a:noFill/>
                <a:tableStyleId>{CEAC9FF7-D7B7-4E2F-8B13-D8EF2AE701BD}</a:tableStyleId>
              </a:tblPr>
              <a:tblGrid>
                <a:gridCol w="472075"/>
                <a:gridCol w="2589975"/>
                <a:gridCol w="4454300"/>
              </a:tblGrid>
              <a:tr h="259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Feed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Tables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Project Overview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Project Overview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Project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User Table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Project Overview 2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Progress Status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Overview Level 4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Datafeed Kemajuan Level 6 WIKA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Datafeed Kemajuan Level 4 WIKA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Kemajuan Level 3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Progress Level 3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Task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Object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Project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Business Process Table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Feed</a:t>
            </a:r>
            <a:endParaRPr/>
          </a:p>
        </p:txBody>
      </p:sp>
      <p:graphicFrame>
        <p:nvGraphicFramePr>
          <p:cNvPr id="241" name="Shape 241"/>
          <p:cNvGraphicFramePr/>
          <p:nvPr/>
        </p:nvGraphicFramePr>
        <p:xfrm>
          <a:off x="831475" y="1909475"/>
          <a:ext cx="7516350" cy="2224950"/>
        </p:xfrm>
        <a:graphic>
          <a:graphicData uri="http://schemas.openxmlformats.org/drawingml/2006/table">
            <a:tbl>
              <a:tblPr>
                <a:noFill/>
                <a:tableStyleId>{CEAC9FF7-D7B7-4E2F-8B13-D8EF2AE701BD}</a:tableStyleId>
              </a:tblPr>
              <a:tblGrid>
                <a:gridCol w="472075"/>
                <a:gridCol w="2589975"/>
                <a:gridCol w="4454300"/>
              </a:tblGrid>
              <a:tr h="259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Feed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Tables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Kemajuan Level 4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Progress Level 4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Task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Object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Project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Business Process Table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Kemajuan Level 5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Progress Level 5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Task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Object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Project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Business Process Table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Feed</a:t>
            </a:r>
            <a:endParaRPr/>
          </a:p>
        </p:txBody>
      </p:sp>
      <p:graphicFrame>
        <p:nvGraphicFramePr>
          <p:cNvPr id="247" name="Shape 247"/>
          <p:cNvGraphicFramePr/>
          <p:nvPr/>
        </p:nvGraphicFramePr>
        <p:xfrm>
          <a:off x="831475" y="1909475"/>
          <a:ext cx="7516350" cy="1737300"/>
        </p:xfrm>
        <a:graphic>
          <a:graphicData uri="http://schemas.openxmlformats.org/drawingml/2006/table">
            <a:tbl>
              <a:tblPr>
                <a:noFill/>
                <a:tableStyleId>{CEAC9FF7-D7B7-4E2F-8B13-D8EF2AE701BD}</a:tableStyleId>
              </a:tblPr>
              <a:tblGrid>
                <a:gridCol w="472075"/>
                <a:gridCol w="2589975"/>
                <a:gridCol w="4454300"/>
              </a:tblGrid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Kemajuan Level 6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Progress Level 6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Task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Object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Project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Business Table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Progress WIKA</a:t>
                      </a:r>
                      <a:b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Progress Level 5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Progress Level 6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User Table</a:t>
                      </a:r>
                      <a:endParaRPr sz="100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/>
                        <a:t>Business Process Table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</a:t>
            </a: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1243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Process Table</a:t>
            </a: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88" y="898625"/>
            <a:ext cx="8900826" cy="39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ction Button: Home 4">
            <a:hlinkClick r:id="" action="ppaction://hlinkshowjump?jump=lastslideviewed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190500" y="567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Table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0" y="1972262"/>
            <a:ext cx="8981898" cy="18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ction Button: Home 4">
            <a:hlinkClick r:id="" action="ppaction://hlinkshowjump?jump=lastslideviewed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616000" y="600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Table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0" y="1439225"/>
            <a:ext cx="8802676" cy="10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ction Button: Home 4">
            <a:hlinkClick r:id="" action="ppaction://hlinkshowjump?jump=lastslideviewed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810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88" y="728250"/>
            <a:ext cx="8793226" cy="39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ction Button: Home 1">
            <a:hlinkClick r:id="" action="ppaction://hlinkshowjump?jump=lastslideviewed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285075" y="571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0" y="1559225"/>
            <a:ext cx="8944901" cy="24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ction Button: Home 5">
            <a:hlinkClick r:id="" action="ppaction://hlinkshowjump?jump=lastslideviewed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3546650" y="1520000"/>
            <a:ext cx="1296600" cy="496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Engineering - Pembuatan MTO</a:t>
            </a:r>
            <a:endParaRPr sz="1000"/>
          </a:p>
        </p:txBody>
      </p:sp>
      <p:sp>
        <p:nvSpPr>
          <p:cNvPr id="99" name="Shape 99"/>
          <p:cNvSpPr/>
          <p:nvPr/>
        </p:nvSpPr>
        <p:spPr>
          <a:xfrm>
            <a:off x="1898225" y="2534125"/>
            <a:ext cx="1088100" cy="423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Objek &amp; Jadwal</a:t>
            </a:r>
            <a:endParaRPr sz="1000"/>
          </a:p>
        </p:txBody>
      </p:sp>
      <p:sp>
        <p:nvSpPr>
          <p:cNvPr id="100" name="Shape 100"/>
          <p:cNvSpPr/>
          <p:nvPr/>
        </p:nvSpPr>
        <p:spPr>
          <a:xfrm>
            <a:off x="1797425" y="3577400"/>
            <a:ext cx="915600" cy="496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PIC &amp; Detail Waktu</a:t>
            </a:r>
            <a:endParaRPr sz="1000"/>
          </a:p>
        </p:txBody>
      </p:sp>
      <p:sp>
        <p:nvSpPr>
          <p:cNvPr id="101" name="Shape 101"/>
          <p:cNvSpPr/>
          <p:nvPr/>
        </p:nvSpPr>
        <p:spPr>
          <a:xfrm>
            <a:off x="3766250" y="3709400"/>
            <a:ext cx="857400" cy="322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Dokumen</a:t>
            </a:r>
            <a:endParaRPr sz="1000"/>
          </a:p>
        </p:txBody>
      </p:sp>
      <p:sp>
        <p:nvSpPr>
          <p:cNvPr id="102" name="Shape 102"/>
          <p:cNvSpPr/>
          <p:nvPr/>
        </p:nvSpPr>
        <p:spPr>
          <a:xfrm>
            <a:off x="6064625" y="4263200"/>
            <a:ext cx="1417500" cy="628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Form</a:t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3473825" y="2434400"/>
            <a:ext cx="1417500" cy="6285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Docs</a:t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5378825" y="2434400"/>
            <a:ext cx="1417500" cy="6285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Feed</a:t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7360025" y="2434400"/>
            <a:ext cx="1417500" cy="6285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486200" y="581950"/>
            <a:ext cx="1417500" cy="62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BPM</a:t>
            </a:r>
            <a:endParaRPr b="1"/>
          </a:p>
        </p:txBody>
      </p:sp>
      <p:sp>
        <p:nvSpPr>
          <p:cNvPr id="107" name="Shape 107"/>
          <p:cNvSpPr/>
          <p:nvPr/>
        </p:nvSpPr>
        <p:spPr>
          <a:xfrm>
            <a:off x="181475" y="2434400"/>
            <a:ext cx="1417500" cy="62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PMS</a:t>
            </a:r>
            <a:endParaRPr b="1"/>
          </a:p>
        </p:txBody>
      </p:sp>
      <p:sp>
        <p:nvSpPr>
          <p:cNvPr id="108" name="Shape 108"/>
          <p:cNvSpPr/>
          <p:nvPr/>
        </p:nvSpPr>
        <p:spPr>
          <a:xfrm>
            <a:off x="5607425" y="3653600"/>
            <a:ext cx="857400" cy="322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Progress</a:t>
            </a:r>
            <a:endParaRPr sz="1000"/>
          </a:p>
        </p:txBody>
      </p:sp>
      <p:sp>
        <p:nvSpPr>
          <p:cNvPr id="109" name="Shape 109"/>
          <p:cNvSpPr/>
          <p:nvPr/>
        </p:nvSpPr>
        <p:spPr>
          <a:xfrm>
            <a:off x="1071275" y="4315875"/>
            <a:ext cx="1417500" cy="62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Timesheet</a:t>
            </a:r>
            <a:endParaRPr b="1"/>
          </a:p>
        </p:txBody>
      </p:sp>
      <p:sp>
        <p:nvSpPr>
          <p:cNvPr id="110" name="Shape 110"/>
          <p:cNvSpPr/>
          <p:nvPr/>
        </p:nvSpPr>
        <p:spPr>
          <a:xfrm>
            <a:off x="3486200" y="4286850"/>
            <a:ext cx="1417500" cy="62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WDMS</a:t>
            </a:r>
            <a:endParaRPr b="1"/>
          </a:p>
        </p:txBody>
      </p:sp>
      <p:cxnSp>
        <p:nvCxnSpPr>
          <p:cNvPr id="111" name="Shape 111"/>
          <p:cNvCxnSpPr>
            <a:stCxn id="106" idx="2"/>
            <a:endCxn id="98" idx="0"/>
          </p:cNvCxnSpPr>
          <p:nvPr/>
        </p:nvCxnSpPr>
        <p:spPr>
          <a:xfrm>
            <a:off x="4194950" y="1210450"/>
            <a:ext cx="0" cy="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Shape 112"/>
          <p:cNvCxnSpPr>
            <a:stCxn id="107" idx="3"/>
            <a:endCxn id="99" idx="1"/>
          </p:cNvCxnSpPr>
          <p:nvPr/>
        </p:nvCxnSpPr>
        <p:spPr>
          <a:xfrm rot="10800000" flipH="1">
            <a:off x="1598975" y="2745950"/>
            <a:ext cx="2994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Shape 113"/>
          <p:cNvCxnSpPr>
            <a:stCxn id="109" idx="0"/>
            <a:endCxn id="100" idx="2"/>
          </p:cNvCxnSpPr>
          <p:nvPr/>
        </p:nvCxnSpPr>
        <p:spPr>
          <a:xfrm rot="10800000" flipH="1">
            <a:off x="1780025" y="4073775"/>
            <a:ext cx="475200" cy="24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Shape 114"/>
          <p:cNvCxnSpPr>
            <a:stCxn id="102" idx="0"/>
            <a:endCxn id="108" idx="2"/>
          </p:cNvCxnSpPr>
          <p:nvPr/>
        </p:nvCxnSpPr>
        <p:spPr>
          <a:xfrm rot="10800000">
            <a:off x="6035975" y="3976400"/>
            <a:ext cx="737400" cy="2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Shape 115"/>
          <p:cNvCxnSpPr>
            <a:stCxn id="98" idx="2"/>
            <a:endCxn id="103" idx="0"/>
          </p:cNvCxnSpPr>
          <p:nvPr/>
        </p:nvCxnSpPr>
        <p:spPr>
          <a:xfrm flipH="1">
            <a:off x="4182650" y="2016500"/>
            <a:ext cx="12300" cy="41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Shape 116"/>
          <p:cNvCxnSpPr>
            <a:stCxn id="99" idx="3"/>
            <a:endCxn id="103" idx="1"/>
          </p:cNvCxnSpPr>
          <p:nvPr/>
        </p:nvCxnSpPr>
        <p:spPr>
          <a:xfrm>
            <a:off x="2986325" y="2745925"/>
            <a:ext cx="4875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Shape 117"/>
          <p:cNvCxnSpPr>
            <a:stCxn id="100" idx="0"/>
            <a:endCxn id="103" idx="2"/>
          </p:cNvCxnSpPr>
          <p:nvPr/>
        </p:nvCxnSpPr>
        <p:spPr>
          <a:xfrm rot="10800000" flipH="1">
            <a:off x="2255225" y="3062900"/>
            <a:ext cx="19275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Shape 118"/>
          <p:cNvCxnSpPr>
            <a:stCxn id="108" idx="0"/>
            <a:endCxn id="103" idx="2"/>
          </p:cNvCxnSpPr>
          <p:nvPr/>
        </p:nvCxnSpPr>
        <p:spPr>
          <a:xfrm rot="10800000">
            <a:off x="4182725" y="3062900"/>
            <a:ext cx="18534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Shape 119"/>
          <p:cNvCxnSpPr>
            <a:stCxn id="110" idx="0"/>
            <a:endCxn id="101" idx="2"/>
          </p:cNvCxnSpPr>
          <p:nvPr/>
        </p:nvCxnSpPr>
        <p:spPr>
          <a:xfrm rot="10800000">
            <a:off x="4194950" y="4032150"/>
            <a:ext cx="0" cy="2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Shape 120"/>
          <p:cNvCxnSpPr>
            <a:stCxn id="101" idx="0"/>
            <a:endCxn id="103" idx="2"/>
          </p:cNvCxnSpPr>
          <p:nvPr/>
        </p:nvCxnSpPr>
        <p:spPr>
          <a:xfrm rot="10800000">
            <a:off x="4182650" y="3062900"/>
            <a:ext cx="12300" cy="64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Shape 121"/>
          <p:cNvCxnSpPr>
            <a:stCxn id="103" idx="3"/>
            <a:endCxn id="104" idx="1"/>
          </p:cNvCxnSpPr>
          <p:nvPr/>
        </p:nvCxnSpPr>
        <p:spPr>
          <a:xfrm>
            <a:off x="4891325" y="2748650"/>
            <a:ext cx="48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Shape 122"/>
          <p:cNvCxnSpPr>
            <a:stCxn id="104" idx="3"/>
            <a:endCxn id="105" idx="1"/>
          </p:cNvCxnSpPr>
          <p:nvPr/>
        </p:nvCxnSpPr>
        <p:spPr>
          <a:xfrm>
            <a:off x="6796325" y="2748650"/>
            <a:ext cx="56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322900" y="6000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Table</a:t>
            </a: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00" y="2005150"/>
            <a:ext cx="8834788" cy="14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ction Button: Home 4">
            <a:hlinkClick r:id="" action="ppaction://hlinkshowjump?jump=lastslideviewed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379625" y="562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Table</a:t>
            </a:r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0" y="1173100"/>
            <a:ext cx="8811476" cy="35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ction Button: Home 4">
            <a:hlinkClick r:id="rId4" action="ppaction://hlinksldjump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29452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Table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25" y="600624"/>
            <a:ext cx="8027349" cy="4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ction Button: Home 4">
            <a:hlinkClick r:id="" action="ppaction://hlinkshowjump?jump=lastslideviewed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21887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Table - Level 3</a:t>
            </a:r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0" y="822625"/>
            <a:ext cx="8961598" cy="19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00" y="2985325"/>
            <a:ext cx="8961599" cy="19551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ction Button: Home 5">
            <a:hlinkClick r:id="" action="ppaction://hlinkshowjump?jump=lastslideviewed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21887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Table - Level 4</a:t>
            </a: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b="55177"/>
          <a:stretch/>
        </p:blipFill>
        <p:spPr>
          <a:xfrm>
            <a:off x="326700" y="956475"/>
            <a:ext cx="8244801" cy="143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25" y="2740525"/>
            <a:ext cx="8304869" cy="14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ction Button: Home 5">
            <a:hlinkClick r:id="" action="ppaction://hlinkshowjump?jump=lastslideviewed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21887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Table - Level 5</a:t>
            </a:r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32207"/>
          <a:stretch/>
        </p:blipFill>
        <p:spPr>
          <a:xfrm>
            <a:off x="140275" y="610450"/>
            <a:ext cx="8863450" cy="18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75" y="2852217"/>
            <a:ext cx="8863450" cy="18234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ction Button: Home 5">
            <a:hlinkClick r:id="" action="ppaction://hlinkshowjump?jump=lastslideviewed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21887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Table - Level 6</a:t>
            </a:r>
            <a:endParaRPr/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5" y="729975"/>
            <a:ext cx="8935051" cy="19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2835225"/>
            <a:ext cx="8857125" cy="21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ction Button: Home 5">
            <a:hlinkClick r:id="" action="ppaction://hlinkshowjump?jump=lastslideviewed" highlightClick="1"/>
          </p:cNvPr>
          <p:cNvSpPr/>
          <p:nvPr/>
        </p:nvSpPr>
        <p:spPr>
          <a:xfrm>
            <a:off x="8418150" y="165600"/>
            <a:ext cx="373050" cy="369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HUBUNGAN DATA FEED DENGAN DASHBOARD</a:t>
            </a:r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50" y="830400"/>
            <a:ext cx="8557833" cy="41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/>
          <p:nvPr/>
        </p:nvSpPr>
        <p:spPr>
          <a:xfrm>
            <a:off x="820225" y="38237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Project Overview WIKA </a:t>
            </a: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766475" y="2042200"/>
            <a:ext cx="2218800" cy="2261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3097300" y="1710500"/>
            <a:ext cx="2610900" cy="1623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3670900" y="45650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Datafeed Project Overview WIKA </a:t>
            </a:r>
            <a:endParaRPr dirty="0"/>
          </a:p>
        </p:txBody>
      </p:sp>
      <p:sp>
        <p:nvSpPr>
          <p:cNvPr id="359" name="Shape 359"/>
          <p:cNvSpPr/>
          <p:nvPr/>
        </p:nvSpPr>
        <p:spPr>
          <a:xfrm>
            <a:off x="6062400" y="28927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Project Overview 2 WIKA </a:t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3309125" y="28927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Project Overview WIKA </a:t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5912325" y="1710500"/>
            <a:ext cx="2610900" cy="1623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3079475" y="3334100"/>
            <a:ext cx="5674500" cy="1623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95975" y="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 Overview Project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69" name="Shape 369"/>
          <p:cNvGraphicFramePr/>
          <p:nvPr>
            <p:extLst>
              <p:ext uri="{D42A27DB-BD31-4B8C-83A1-F6EECF244321}">
                <p14:modId xmlns:p14="http://schemas.microsoft.com/office/powerpoint/2010/main" val="753916073"/>
              </p:ext>
            </p:extLst>
          </p:nvPr>
        </p:nvGraphicFramePr>
        <p:xfrm>
          <a:off x="831475" y="1909475"/>
          <a:ext cx="7516350" cy="1333410"/>
        </p:xfrm>
        <a:graphic>
          <a:graphicData uri="http://schemas.openxmlformats.org/drawingml/2006/table">
            <a:tbl>
              <a:tblPr>
                <a:noFill/>
                <a:tableStyleId>{CEAC9FF7-D7B7-4E2F-8B13-D8EF2AE701BD}</a:tableStyleId>
              </a:tblPr>
              <a:tblGrid>
                <a:gridCol w="472075"/>
                <a:gridCol w="2589975"/>
                <a:gridCol w="4454300"/>
              </a:tblGrid>
              <a:tr h="259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No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Feed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Tables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Project Overview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3" action="ppaction://hlinksldjump"/>
                        </a:rPr>
                        <a:t>Project Overview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 smtClean="0">
                          <a:hlinkClick r:id="rId4" action="ppaction://hlinksldjump"/>
                        </a:rPr>
                        <a:t>Project Table</a:t>
                      </a:r>
                      <a:endParaRPr sz="1000" dirty="0" smtClean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 smtClean="0">
                          <a:hlinkClick r:id="rId5" action="ppaction://hlinksldjump"/>
                        </a:rPr>
                        <a:t>User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Project Overview 2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6" action="ppaction://hlinksldjump"/>
                        </a:rPr>
                        <a:t>Progress Status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00" y="1420175"/>
            <a:ext cx="6891799" cy="325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95975" y="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 Overview Lvl 3: DED</a:t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839200" cy="39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/>
          <p:nvPr/>
        </p:nvSpPr>
        <p:spPr>
          <a:xfrm>
            <a:off x="787800" y="11065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Project Overview WIKA </a:t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3226200" y="27067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3 WIKA </a:t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864000" y="27067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3 WIKA </a:t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512200" y="27067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Login Table WIKA </a:t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2769000" y="40021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3 WIKA </a:t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766475" y="1063925"/>
            <a:ext cx="2218800" cy="786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766475" y="1902125"/>
            <a:ext cx="2218800" cy="1249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128675" y="1521125"/>
            <a:ext cx="2218800" cy="15900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5414675" y="1521125"/>
            <a:ext cx="2218800" cy="15900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537875" y="3197525"/>
            <a:ext cx="7318500" cy="13560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91" name="Shape 391"/>
          <p:cNvGraphicFramePr/>
          <p:nvPr>
            <p:extLst>
              <p:ext uri="{D42A27DB-BD31-4B8C-83A1-F6EECF244321}">
                <p14:modId xmlns:p14="http://schemas.microsoft.com/office/powerpoint/2010/main" val="1982250700"/>
              </p:ext>
            </p:extLst>
          </p:nvPr>
        </p:nvGraphicFramePr>
        <p:xfrm>
          <a:off x="831475" y="1909475"/>
          <a:ext cx="7516350" cy="2278260"/>
        </p:xfrm>
        <a:graphic>
          <a:graphicData uri="http://schemas.openxmlformats.org/drawingml/2006/table">
            <a:tbl>
              <a:tblPr>
                <a:noFill/>
                <a:tableStyleId>{CEAC9FF7-D7B7-4E2F-8B13-D8EF2AE701BD}</a:tableStyleId>
              </a:tblPr>
              <a:tblGrid>
                <a:gridCol w="472075"/>
                <a:gridCol w="2589975"/>
                <a:gridCol w="4454300"/>
              </a:tblGrid>
              <a:tr h="259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No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Feed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Tables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Project Overview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3" action="ppaction://hlinksldjump"/>
                        </a:rPr>
                        <a:t>Project Overview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4" action="ppaction://hlinksldjump"/>
                        </a:rPr>
                        <a:t>Project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5" action="ppaction://hlinksldjump"/>
                        </a:rPr>
                        <a:t>User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Kemajuan Level 3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6" action="ppaction://hlinksldjump"/>
                        </a:rPr>
                        <a:t>Progress Level 3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7" action="ppaction://hlinksldjump"/>
                        </a:rPr>
                        <a:t>Task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8" action="ppaction://hlinksldjump"/>
                        </a:rPr>
                        <a:t>Object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4" action="ppaction://hlinksldjump"/>
                        </a:rPr>
                        <a:t>Project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9" action="ppaction://hlinksldjump"/>
                        </a:rPr>
                        <a:t>Business Process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Login Table WIKA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10" action="ppaction://hlinksldjump"/>
                        </a:rPr>
                        <a:t>Login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95975" y="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 Lvl 3: DED</a:t>
            </a:r>
            <a:endParaRPr/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50" y="640325"/>
            <a:ext cx="6482740" cy="43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>
            <a:off x="1016400" y="11827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Project Overview WIKA </a:t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902600" y="11827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3 WIKA </a:t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766475" y="1931275"/>
            <a:ext cx="6918600" cy="1119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6807600" y="26305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3 WIKA </a:t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869575" y="3379075"/>
            <a:ext cx="1191600" cy="1119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6198000" y="40783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6 WIKA </a:t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918875" y="1063925"/>
            <a:ext cx="2964000" cy="786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4500275" y="1063925"/>
            <a:ext cx="2815500" cy="786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11" name="Shape 411"/>
          <p:cNvGraphicFramePr/>
          <p:nvPr>
            <p:extLst>
              <p:ext uri="{D42A27DB-BD31-4B8C-83A1-F6EECF244321}">
                <p14:modId xmlns:p14="http://schemas.microsoft.com/office/powerpoint/2010/main" val="3575995783"/>
              </p:ext>
            </p:extLst>
          </p:nvPr>
        </p:nvGraphicFramePr>
        <p:xfrm>
          <a:off x="831475" y="1909475"/>
          <a:ext cx="7516350" cy="2865000"/>
        </p:xfrm>
        <a:graphic>
          <a:graphicData uri="http://schemas.openxmlformats.org/drawingml/2006/table">
            <a:tbl>
              <a:tblPr>
                <a:noFill/>
                <a:tableStyleId>{CEAC9FF7-D7B7-4E2F-8B13-D8EF2AE701BD}</a:tableStyleId>
              </a:tblPr>
              <a:tblGrid>
                <a:gridCol w="472075"/>
                <a:gridCol w="2589975"/>
                <a:gridCol w="4454300"/>
              </a:tblGrid>
              <a:tr h="259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No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Feed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Tables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Project Overview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 smtClean="0">
                          <a:hlinkClick r:id="rId3" action="ppaction://hlinksldjump"/>
                        </a:rPr>
                        <a:t>Pojerct </a:t>
                      </a:r>
                      <a:r>
                        <a:rPr lang="en" sz="1000" dirty="0">
                          <a:hlinkClick r:id="rId3" action="ppaction://hlinksldjump"/>
                        </a:rPr>
                        <a:t>Overview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4" action="ppaction://hlinksldjump"/>
                        </a:rPr>
                        <a:t>Project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5" action="ppaction://hlinksldjump"/>
                        </a:rPr>
                        <a:t>User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Kemajuan Level 3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6" action="ppaction://hlinksldjump"/>
                        </a:rPr>
                        <a:t>Progress Level 3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7" action="ppaction://hlinksldjump"/>
                        </a:rPr>
                        <a:t>Task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8" action="ppaction://hlinksldjump"/>
                        </a:rPr>
                        <a:t>Object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4" action="ppaction://hlinksldjump"/>
                        </a:rPr>
                        <a:t>Project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9" action="ppaction://hlinksldjump"/>
                        </a:rPr>
                        <a:t>Business Process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Kemajuan Level 6 WIKA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10" action="ppaction://hlinksldjump"/>
                        </a:rPr>
                        <a:t>Progress Level 6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7" action="ppaction://hlinksldjump"/>
                        </a:rPr>
                        <a:t>Task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8" action="ppaction://hlinksldjump"/>
                        </a:rPr>
                        <a:t>Object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4" action="ppaction://hlinksldjump"/>
                        </a:rPr>
                        <a:t>Project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9" action="ppaction://hlinksldjump"/>
                        </a:rPr>
                        <a:t>Business </a:t>
                      </a:r>
                      <a:r>
                        <a:rPr lang="en" sz="1000" dirty="0" smtClean="0">
                          <a:hlinkClick r:id="rId9" action="ppaction://hlinksldjump"/>
                        </a:rPr>
                        <a:t>Process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95975" y="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 Overview Lvl 4: MTO</a:t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839200" cy="3948053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>
            <a:off x="766475" y="1140125"/>
            <a:ext cx="2218800" cy="786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787800" y="11827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Project Overview WIKA </a:t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521600" y="12589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6 WIKA </a:t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3281075" y="1140125"/>
            <a:ext cx="4262700" cy="786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1854600" y="28591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4 WIKA </a:t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690275" y="1978325"/>
            <a:ext cx="4644900" cy="1425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5588400" y="29353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Login Table WIKA </a:t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5414675" y="1978325"/>
            <a:ext cx="2369700" cy="1425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614075" y="3426125"/>
            <a:ext cx="7282800" cy="1425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3150000" y="43831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4 WIKA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Shape 432"/>
          <p:cNvGraphicFramePr/>
          <p:nvPr>
            <p:extLst>
              <p:ext uri="{D42A27DB-BD31-4B8C-83A1-F6EECF244321}">
                <p14:modId xmlns:p14="http://schemas.microsoft.com/office/powerpoint/2010/main" val="2083426756"/>
              </p:ext>
            </p:extLst>
          </p:nvPr>
        </p:nvGraphicFramePr>
        <p:xfrm>
          <a:off x="831475" y="1528475"/>
          <a:ext cx="7516350" cy="3223110"/>
        </p:xfrm>
        <a:graphic>
          <a:graphicData uri="http://schemas.openxmlformats.org/drawingml/2006/table">
            <a:tbl>
              <a:tblPr>
                <a:noFill/>
                <a:tableStyleId>{CEAC9FF7-D7B7-4E2F-8B13-D8EF2AE701BD}</a:tableStyleId>
              </a:tblPr>
              <a:tblGrid>
                <a:gridCol w="472075"/>
                <a:gridCol w="2589975"/>
                <a:gridCol w="4454300"/>
              </a:tblGrid>
              <a:tr h="259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No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Feed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Tables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Project Overview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3" action="ppaction://hlinksldjump"/>
                        </a:rPr>
                        <a:t>Project Overview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4" action="ppaction://hlinksldjump"/>
                        </a:rPr>
                        <a:t>Project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5" action="ppaction://hlinksldjump"/>
                        </a:rPr>
                        <a:t>User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Kemajuan Level 4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6" action="ppaction://hlinksldjump"/>
                        </a:rPr>
                        <a:t>Progress Level 4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7" action="ppaction://hlinksldjump"/>
                        </a:rPr>
                        <a:t>Task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8" action="ppaction://hlinksldjump"/>
                        </a:rPr>
                        <a:t>Object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4" action="ppaction://hlinksldjump"/>
                        </a:rPr>
                        <a:t>Project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9" action="ppaction://hlinksldjump"/>
                        </a:rPr>
                        <a:t>Business Process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Login Table WIKA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10" action="ppaction://hlinksldjump"/>
                        </a:rPr>
                        <a:t>Login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Kemajuan Level 6 WIKA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11" action="ppaction://hlinksldjump"/>
                        </a:rPr>
                        <a:t>Progress Level 6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7" action="ppaction://hlinksldjump"/>
                        </a:rPr>
                        <a:t>Task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8" action="ppaction://hlinksldjump"/>
                        </a:rPr>
                        <a:t>Object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4" action="ppaction://hlinksldjump"/>
                        </a:rPr>
                        <a:t>Project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9" action="ppaction://hlinksldjump"/>
                        </a:rPr>
                        <a:t>Business </a:t>
                      </a:r>
                      <a:r>
                        <a:rPr lang="en" sz="1000" dirty="0" smtClean="0">
                          <a:hlinkClick r:id="rId9" action="ppaction://hlinksldjump"/>
                        </a:rPr>
                        <a:t>Process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95975" y="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 Lvl 4: MTO</a:t>
            </a:r>
            <a:endParaRPr/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75" y="582475"/>
            <a:ext cx="6791305" cy="430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/>
          <p:nvPr/>
        </p:nvSpPr>
        <p:spPr>
          <a:xfrm>
            <a:off x="1778400" y="10303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Project Overview WIKA </a:t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4750200" y="10303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4 WIKA </a:t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6960000" y="17161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4 WIKA </a:t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6960000" y="2935300"/>
            <a:ext cx="2037300" cy="36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Datafeed Kemajuan Level 6 WIKA </a:t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1680875" y="835325"/>
            <a:ext cx="2218800" cy="786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4652675" y="835325"/>
            <a:ext cx="2218800" cy="786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1071275" y="1673525"/>
            <a:ext cx="6200100" cy="997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1071275" y="2797475"/>
            <a:ext cx="6402000" cy="19374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" name="Shape 451"/>
          <p:cNvGraphicFramePr/>
          <p:nvPr>
            <p:extLst>
              <p:ext uri="{D42A27DB-BD31-4B8C-83A1-F6EECF244321}">
                <p14:modId xmlns:p14="http://schemas.microsoft.com/office/powerpoint/2010/main" val="1547446974"/>
              </p:ext>
            </p:extLst>
          </p:nvPr>
        </p:nvGraphicFramePr>
        <p:xfrm>
          <a:off x="831475" y="1528475"/>
          <a:ext cx="7516350" cy="2865000"/>
        </p:xfrm>
        <a:graphic>
          <a:graphicData uri="http://schemas.openxmlformats.org/drawingml/2006/table">
            <a:tbl>
              <a:tblPr>
                <a:noFill/>
                <a:tableStyleId>{CEAC9FF7-D7B7-4E2F-8B13-D8EF2AE701BD}</a:tableStyleId>
              </a:tblPr>
              <a:tblGrid>
                <a:gridCol w="472075"/>
                <a:gridCol w="2589975"/>
                <a:gridCol w="4454300"/>
              </a:tblGrid>
              <a:tr h="259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No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Feed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Tables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Project Overview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3" action="ppaction://hlinksldjump"/>
                        </a:rPr>
                        <a:t>Project Overview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4" action="ppaction://hlinksldjump"/>
                        </a:rPr>
                        <a:t>Project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5" action="ppaction://hlinksldjump"/>
                        </a:rPr>
                        <a:t>User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Kemajuan Level 4 WIKA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6" action="ppaction://hlinksldjump"/>
                        </a:rPr>
                        <a:t>Progress Level 4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7" action="ppaction://hlinksldjump"/>
                        </a:rPr>
                        <a:t>Task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8" action="ppaction://hlinksldjump"/>
                        </a:rPr>
                        <a:t>Object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4" action="ppaction://hlinksldjump"/>
                        </a:rPr>
                        <a:t>Project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9" action="ppaction://hlinksldjump"/>
                        </a:rPr>
                        <a:t>Business Process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  <a:tr h="2592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Datafeed Kemajuan Level 6 WIKA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10" action="ppaction://hlinksldjump"/>
                        </a:rPr>
                        <a:t>Progress Level 6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7" action="ppaction://hlinksldjump"/>
                        </a:rPr>
                        <a:t>Task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8" action="ppaction://hlinksldjump"/>
                        </a:rPr>
                        <a:t>Object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4" action="ppaction://hlinksldjump"/>
                        </a:rPr>
                        <a:t>Project Table</a:t>
                      </a:r>
                      <a:endParaRPr sz="1000" dirty="0"/>
                    </a:p>
                    <a:p>
                      <a:pPr marL="457200" lvl="0" indent="-2921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en" sz="1000" dirty="0">
                          <a:hlinkClick r:id="rId9" action="ppaction://hlinksldjump"/>
                        </a:rPr>
                        <a:t>Business </a:t>
                      </a:r>
                      <a:r>
                        <a:rPr lang="en" sz="1000" dirty="0" smtClean="0">
                          <a:hlinkClick r:id="rId9" action="ppaction://hlinksldjump"/>
                        </a:rPr>
                        <a:t>Process Table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MEMBUAT DASHBOARD MASHZONE</a:t>
            </a: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844025" y="3356400"/>
            <a:ext cx="20115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15 </a:t>
            </a:r>
            <a:r>
              <a:rPr lang="en" sz="1800" dirty="0"/>
              <a:t>MEI 2018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75" y="821874"/>
            <a:ext cx="8417851" cy="372665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/>
          <p:nvPr/>
        </p:nvSpPr>
        <p:spPr>
          <a:xfrm>
            <a:off x="6969525" y="737850"/>
            <a:ext cx="575700" cy="412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PENDAHULUAN DASHBOARD MASHZONE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73" name="Shape 473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63" y="615750"/>
            <a:ext cx="8725675" cy="3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/>
          <p:nvPr/>
        </p:nvSpPr>
        <p:spPr>
          <a:xfrm>
            <a:off x="6666975" y="747300"/>
            <a:ext cx="736500" cy="444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682175" y="524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Membuat/Mengedit Link</a:t>
            </a:r>
            <a:endParaRPr/>
          </a:p>
        </p:txBody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729325" y="1172825"/>
            <a:ext cx="3774300" cy="31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EXTERNAL LINK</a:t>
            </a:r>
            <a:endParaRPr b="1" u="sng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Specify External Link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External Link</a:t>
            </a:r>
            <a:endParaRPr/>
          </a:p>
        </p:txBody>
      </p:sp>
      <p:sp>
        <p:nvSpPr>
          <p:cNvPr id="482" name="Shape 482"/>
          <p:cNvSpPr txBox="1">
            <a:spLocks noGrp="1"/>
          </p:cNvSpPr>
          <p:nvPr>
            <p:ph type="body" idx="2"/>
          </p:nvPr>
        </p:nvSpPr>
        <p:spPr>
          <a:xfrm>
            <a:off x="4643600" y="1210650"/>
            <a:ext cx="3774300" cy="31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LINK TO OTHER TAB</a:t>
            </a:r>
            <a:endParaRPr b="1" u="sng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Specify Action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Switch Tabs</a:t>
            </a:r>
            <a:endParaRPr/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146" y="1759775"/>
            <a:ext cx="2885774" cy="12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/>
          <p:nvPr/>
        </p:nvSpPr>
        <p:spPr>
          <a:xfrm>
            <a:off x="6380000" y="1853550"/>
            <a:ext cx="301500" cy="179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5" name="Shape 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150" y="3442050"/>
            <a:ext cx="2207024" cy="13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/>
          <p:nvPr/>
        </p:nvSpPr>
        <p:spPr>
          <a:xfrm>
            <a:off x="5000700" y="3811850"/>
            <a:ext cx="1873200" cy="594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Shape 4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050" y="1832275"/>
            <a:ext cx="3620574" cy="83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050" y="3179500"/>
            <a:ext cx="2443900" cy="17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1299075" y="1910625"/>
            <a:ext cx="374700" cy="2643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342850" y="3698575"/>
            <a:ext cx="2984100" cy="683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680525" y="552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Menambah/Mengedit Text</a:t>
            </a:r>
            <a:endParaRPr/>
          </a:p>
        </p:txBody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78035" y="2268584"/>
            <a:ext cx="3043200" cy="20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97" name="Shape 497"/>
          <p:cNvSpPr txBox="1">
            <a:spLocks noGrp="1"/>
          </p:cNvSpPr>
          <p:nvPr>
            <p:ph type="body" idx="2"/>
          </p:nvPr>
        </p:nvSpPr>
        <p:spPr>
          <a:xfrm>
            <a:off x="3980650" y="1621200"/>
            <a:ext cx="3879300" cy="3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Double Click Text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Enter/Edit Text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3. Press “</a:t>
            </a:r>
            <a:r>
              <a:rPr lang="en" b="1"/>
              <a:t>Enter”</a:t>
            </a:r>
            <a:endParaRPr b="1"/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75" y="1759050"/>
            <a:ext cx="3830973" cy="25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/>
          <p:nvPr/>
        </p:nvSpPr>
        <p:spPr>
          <a:xfrm>
            <a:off x="1181793" y="1898778"/>
            <a:ext cx="1766700" cy="1983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543587" y="3278262"/>
            <a:ext cx="3043200" cy="346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1" name="Shape 5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525" y="2084495"/>
            <a:ext cx="2941425" cy="11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5">
            <a:alphaModFix/>
          </a:blip>
          <a:srcRect t="14141" r="89671" b="12512"/>
          <a:stretch/>
        </p:blipFill>
        <p:spPr>
          <a:xfrm>
            <a:off x="7671250" y="1049900"/>
            <a:ext cx="944477" cy="377252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/>
          <p:nvPr/>
        </p:nvSpPr>
        <p:spPr>
          <a:xfrm>
            <a:off x="7403325" y="3479850"/>
            <a:ext cx="1285800" cy="680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680525" y="552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</a:t>
            </a:r>
            <a:endParaRPr/>
          </a:p>
        </p:txBody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2321760" y="2760247"/>
            <a:ext cx="3043200" cy="20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Assign Data</a:t>
            </a:r>
            <a:endParaRPr/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850" y="1517838"/>
            <a:ext cx="6023151" cy="9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 rotWithShape="1">
          <a:blip r:embed="rId4">
            <a:alphaModFix/>
          </a:blip>
          <a:srcRect l="14774" t="57891" r="14703" b="21519"/>
          <a:stretch/>
        </p:blipFill>
        <p:spPr>
          <a:xfrm>
            <a:off x="2321750" y="3266488"/>
            <a:ext cx="6448176" cy="10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/>
          <p:nvPr/>
        </p:nvSpPr>
        <p:spPr>
          <a:xfrm>
            <a:off x="1985175" y="1470575"/>
            <a:ext cx="7006500" cy="725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167025" y="3338025"/>
            <a:ext cx="530100" cy="598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5">
            <a:alphaModFix/>
          </a:blip>
          <a:srcRect t="24270" r="81180" b="12128"/>
          <a:stretch/>
        </p:blipFill>
        <p:spPr>
          <a:xfrm>
            <a:off x="207975" y="1579400"/>
            <a:ext cx="1608950" cy="30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/>
          <p:nvPr/>
        </p:nvSpPr>
        <p:spPr>
          <a:xfrm>
            <a:off x="113425" y="2712975"/>
            <a:ext cx="1200900" cy="506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21" y="1355000"/>
            <a:ext cx="7850626" cy="22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680525" y="5528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 (2)</a:t>
            </a:r>
            <a:endParaRPr/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3329200" y="3893250"/>
            <a:ext cx="25518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Filter Data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Assign Data (From Data Feed)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Thresholds</a:t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3319950" y="1885775"/>
            <a:ext cx="1672500" cy="610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6665425" y="1570837"/>
            <a:ext cx="1967100" cy="1839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1127175" y="2745050"/>
            <a:ext cx="2361900" cy="980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860175" y="2630488"/>
            <a:ext cx="586500" cy="4956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1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3763588" y="1448600"/>
            <a:ext cx="586500" cy="4956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2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8000538" y="3126100"/>
            <a:ext cx="586500" cy="4956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3</a:t>
            </a:r>
            <a:endParaRPr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title"/>
          </p:nvPr>
        </p:nvSpPr>
        <p:spPr>
          <a:xfrm>
            <a:off x="727800" y="562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</a:t>
            </a:r>
            <a:endParaRPr/>
          </a:p>
        </p:txBody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35" name="Shape 53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t="24641" r="92023" b="11571"/>
          <a:stretch/>
        </p:blipFill>
        <p:spPr>
          <a:xfrm>
            <a:off x="482200" y="1428100"/>
            <a:ext cx="729326" cy="32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/>
          <p:nvPr/>
        </p:nvSpPr>
        <p:spPr>
          <a:xfrm>
            <a:off x="247463" y="1345700"/>
            <a:ext cx="1198800" cy="659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" name="Shape 5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850" y="1428100"/>
            <a:ext cx="5978266" cy="8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7023" y="2439250"/>
            <a:ext cx="5975939" cy="8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7023" y="3555135"/>
            <a:ext cx="5975925" cy="1293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672725" y="5528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</a:t>
            </a:r>
            <a:endParaRPr/>
          </a:p>
        </p:txBody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47" name="Shape 54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 t="25192" r="79318" b="12311"/>
          <a:stretch/>
        </p:blipFill>
        <p:spPr>
          <a:xfrm>
            <a:off x="945525" y="1380850"/>
            <a:ext cx="1891099" cy="321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547" y="2078875"/>
            <a:ext cx="3128665" cy="21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/>
          <p:nvPr/>
        </p:nvSpPr>
        <p:spPr>
          <a:xfrm>
            <a:off x="1769725" y="1525350"/>
            <a:ext cx="717000" cy="848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672725" y="5528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</a:t>
            </a:r>
            <a:endParaRPr/>
          </a:p>
        </p:txBody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57" name="Shape 55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58" name="Shape 558"/>
          <p:cNvPicPr preferRelativeResize="0"/>
          <p:nvPr/>
        </p:nvPicPr>
        <p:blipFill rotWithShape="1">
          <a:blip r:embed="rId3">
            <a:alphaModFix/>
          </a:blip>
          <a:srcRect t="25375" r="76009" b="12125"/>
          <a:stretch/>
        </p:blipFill>
        <p:spPr>
          <a:xfrm>
            <a:off x="1096775" y="1503775"/>
            <a:ext cx="2193648" cy="3214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/>
          <p:nvPr/>
        </p:nvSpPr>
        <p:spPr>
          <a:xfrm>
            <a:off x="2526125" y="1591525"/>
            <a:ext cx="877800" cy="848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600" y="2078875"/>
            <a:ext cx="3493680" cy="24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672725" y="5528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Speedometer Chart</a:t>
            </a:r>
            <a:endParaRPr/>
          </a:p>
        </p:txBody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67" name="Shape 56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68" name="Shape 568"/>
          <p:cNvPicPr preferRelativeResize="0"/>
          <p:nvPr/>
        </p:nvPicPr>
        <p:blipFill rotWithShape="1">
          <a:blip r:embed="rId3">
            <a:alphaModFix/>
          </a:blip>
          <a:srcRect t="25187" r="87901" b="12680"/>
          <a:stretch/>
        </p:blipFill>
        <p:spPr>
          <a:xfrm>
            <a:off x="898225" y="1502313"/>
            <a:ext cx="1181952" cy="341422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Shape 569"/>
          <p:cNvSpPr/>
          <p:nvPr/>
        </p:nvSpPr>
        <p:spPr>
          <a:xfrm>
            <a:off x="729325" y="2373625"/>
            <a:ext cx="1521000" cy="624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0" name="Shape 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3750" y="1852175"/>
            <a:ext cx="3908499" cy="26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>
            <a:spLocks noGrp="1"/>
          </p:cNvSpPr>
          <p:nvPr>
            <p:ph type="title"/>
          </p:nvPr>
        </p:nvSpPr>
        <p:spPr>
          <a:xfrm>
            <a:off x="672725" y="5528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Image</a:t>
            </a:r>
            <a:endParaRPr/>
          </a:p>
        </p:txBody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77" name="Shape 57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t="25007" r="92023" b="12126"/>
          <a:stretch/>
        </p:blipFill>
        <p:spPr>
          <a:xfrm>
            <a:off x="1011675" y="1378550"/>
            <a:ext cx="801350" cy="35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>
            <a:off x="899525" y="3833850"/>
            <a:ext cx="1114500" cy="624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0" name="Shape 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325" y="2216175"/>
            <a:ext cx="5321745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727650" y="5433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727650" y="1379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Dashboard merupakan aplikasi interaktif yang mengumpulkan data dari berbagai sumber data, menggabungkannya, dan memvisualisasikannya.</a:t>
            </a:r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804400" y="2032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Contoh: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200" y="2215050"/>
            <a:ext cx="3374180" cy="22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72725" y="5528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Box</a:t>
            </a:r>
            <a:endParaRPr/>
          </a:p>
        </p:txBody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87" name="Shape 58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88" name="Shape 588"/>
          <p:cNvPicPr preferRelativeResize="0"/>
          <p:nvPr/>
        </p:nvPicPr>
        <p:blipFill rotWithShape="1">
          <a:blip r:embed="rId3">
            <a:alphaModFix/>
          </a:blip>
          <a:srcRect t="25189" r="83661" b="11759"/>
          <a:stretch/>
        </p:blipFill>
        <p:spPr>
          <a:xfrm>
            <a:off x="899525" y="1465950"/>
            <a:ext cx="1493976" cy="324305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/>
          <p:nvPr/>
        </p:nvSpPr>
        <p:spPr>
          <a:xfrm>
            <a:off x="672725" y="3909500"/>
            <a:ext cx="821400" cy="65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0" name="Shape 5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787" y="2148200"/>
            <a:ext cx="2106425" cy="274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6150" y="1636800"/>
            <a:ext cx="5797688" cy="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MENGUBAH ISI DATA FEED</a:t>
            </a:r>
            <a:endParaRPr/>
          </a:p>
        </p:txBody>
      </p:sp>
      <p:sp>
        <p:nvSpPr>
          <p:cNvPr id="603" name="Shape 603"/>
          <p:cNvSpPr txBox="1">
            <a:spLocks noGrp="1"/>
          </p:cNvSpPr>
          <p:nvPr>
            <p:ph type="subTitle" idx="1"/>
          </p:nvPr>
        </p:nvSpPr>
        <p:spPr>
          <a:xfrm>
            <a:off x="1618375" y="2804150"/>
            <a:ext cx="7688100" cy="13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Mengubah Alat</a:t>
            </a:r>
            <a:endParaRPr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Mengubah PIC</a:t>
            </a:r>
            <a:endParaRPr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Mengubah Tanggal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MENGUBAH ALAT</a:t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3015500" y="1162125"/>
            <a:ext cx="2349900" cy="4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Buka </a:t>
            </a:r>
            <a:r>
              <a:rPr lang="en" b="1"/>
              <a:t>Object Table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548175" y="1988400"/>
            <a:ext cx="3503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Ubah Nama </a:t>
            </a:r>
            <a:r>
              <a:rPr lang="en" b="1"/>
              <a:t>“Object”</a:t>
            </a:r>
            <a:r>
              <a:rPr lang="en"/>
              <a:t> pada Kolom </a:t>
            </a:r>
            <a:r>
              <a:rPr lang="en" b="1"/>
              <a:t>“Object Name” </a:t>
            </a:r>
            <a:endParaRPr b="1"/>
          </a:p>
        </p:txBody>
      </p:sp>
      <p:sp>
        <p:nvSpPr>
          <p:cNvPr id="611" name="Shape 611"/>
          <p:cNvSpPr/>
          <p:nvPr/>
        </p:nvSpPr>
        <p:spPr>
          <a:xfrm>
            <a:off x="3001475" y="2899475"/>
            <a:ext cx="2596500" cy="4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Buka </a:t>
            </a:r>
            <a:r>
              <a:rPr lang="en" b="1"/>
              <a:t>Task Table</a:t>
            </a:r>
            <a:r>
              <a:rPr lang="en"/>
              <a:t>  </a:t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1467975" y="3686125"/>
            <a:ext cx="5647800" cy="100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Ubah data yang berkaitan dengan </a:t>
            </a:r>
            <a:r>
              <a:rPr lang="en" b="1"/>
              <a:t>“Object Name”</a:t>
            </a:r>
            <a:r>
              <a:rPr lang="en"/>
              <a:t> yang baru.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Klik</a:t>
            </a:r>
            <a:r>
              <a:rPr lang="en" b="1"/>
              <a:t> Edit</a:t>
            </a:r>
            <a:r>
              <a:rPr lang="en"/>
              <a:t>. Klik </a:t>
            </a:r>
            <a:r>
              <a:rPr lang="en" b="1"/>
              <a:t>Find </a:t>
            </a:r>
            <a:r>
              <a:rPr lang="en"/>
              <a:t>and </a:t>
            </a:r>
            <a:r>
              <a:rPr lang="en" b="1"/>
              <a:t>Replace</a:t>
            </a:r>
            <a:r>
              <a:rPr lang="en"/>
              <a:t>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Pada kolom </a:t>
            </a:r>
            <a:r>
              <a:rPr lang="en" b="1"/>
              <a:t>Find</a:t>
            </a:r>
            <a:r>
              <a:rPr lang="en"/>
              <a:t> ketik nama </a:t>
            </a:r>
            <a:r>
              <a:rPr lang="en" b="1"/>
              <a:t>“Object Name”</a:t>
            </a:r>
            <a:r>
              <a:rPr lang="en"/>
              <a:t> lama.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Pada kolom </a:t>
            </a:r>
            <a:r>
              <a:rPr lang="en" b="1"/>
              <a:t>Replace With </a:t>
            </a:r>
            <a:r>
              <a:rPr lang="en"/>
              <a:t>ketik nama </a:t>
            </a:r>
            <a:r>
              <a:rPr lang="en" b="1"/>
              <a:t>“Object Name”</a:t>
            </a:r>
            <a:r>
              <a:rPr lang="en"/>
              <a:t> baru</a:t>
            </a: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4044200" y="1628700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4044200" y="2543100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4044200" y="3381300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4044200" y="4676700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MENGUBAH ALAT</a:t>
            </a: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2953275" y="1549175"/>
            <a:ext cx="2596500" cy="4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Buka </a:t>
            </a:r>
            <a:r>
              <a:rPr lang="en" b="1"/>
              <a:t>Progress Table </a:t>
            </a:r>
            <a:r>
              <a:rPr lang="en"/>
              <a:t> </a:t>
            </a: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1336850" y="2364925"/>
            <a:ext cx="5647800" cy="100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Ubah data yang berkaitan dengan </a:t>
            </a:r>
            <a:r>
              <a:rPr lang="en" b="1"/>
              <a:t>“Object Name”</a:t>
            </a:r>
            <a:r>
              <a:rPr lang="en"/>
              <a:t> yang baru.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Klik </a:t>
            </a:r>
            <a:r>
              <a:rPr lang="en" b="1"/>
              <a:t>Edit</a:t>
            </a:r>
            <a:r>
              <a:rPr lang="en"/>
              <a:t>. Klik </a:t>
            </a:r>
            <a:r>
              <a:rPr lang="en" b="1"/>
              <a:t>Find</a:t>
            </a:r>
            <a:r>
              <a:rPr lang="en"/>
              <a:t> and </a:t>
            </a:r>
            <a:r>
              <a:rPr lang="en" b="1"/>
              <a:t>Replace.</a:t>
            </a: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Pada kolom </a:t>
            </a:r>
            <a:r>
              <a:rPr lang="en" b="1"/>
              <a:t>Find</a:t>
            </a:r>
            <a:r>
              <a:rPr lang="en"/>
              <a:t> ketik nama </a:t>
            </a:r>
            <a:r>
              <a:rPr lang="en" b="1"/>
              <a:t>“Object Name”</a:t>
            </a:r>
            <a:r>
              <a:rPr lang="en"/>
              <a:t> lama.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Pada kolom </a:t>
            </a:r>
            <a:r>
              <a:rPr lang="en" b="1"/>
              <a:t>Replace With </a:t>
            </a:r>
            <a:r>
              <a:rPr lang="en"/>
              <a:t>ketik nama </a:t>
            </a:r>
            <a:r>
              <a:rPr lang="en" b="1"/>
              <a:t>“Object Name”</a:t>
            </a:r>
            <a:r>
              <a:rPr lang="en"/>
              <a:t> baru</a:t>
            </a: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4013950" y="1186175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Shape 625"/>
          <p:cNvSpPr/>
          <p:nvPr/>
        </p:nvSpPr>
        <p:spPr>
          <a:xfrm>
            <a:off x="4044200" y="2009700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MENGUBAH ALAT</a:t>
            </a:r>
            <a:endParaRPr/>
          </a:p>
        </p:txBody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332325" y="1399725"/>
            <a:ext cx="3774300" cy="27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Object Table</a:t>
            </a:r>
            <a:endParaRPr/>
          </a:p>
        </p:txBody>
      </p:sp>
      <p:sp>
        <p:nvSpPr>
          <p:cNvPr id="632" name="Shape 632"/>
          <p:cNvSpPr txBox="1">
            <a:spLocks noGrp="1"/>
          </p:cNvSpPr>
          <p:nvPr>
            <p:ph type="body" idx="2"/>
          </p:nvPr>
        </p:nvSpPr>
        <p:spPr>
          <a:xfrm>
            <a:off x="3943925" y="1399725"/>
            <a:ext cx="3774300" cy="29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Task Table</a:t>
            </a:r>
            <a:endParaRPr/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22" y="1816422"/>
            <a:ext cx="3399400" cy="29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925" y="2003250"/>
            <a:ext cx="5121051" cy="24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Shape 635"/>
          <p:cNvSpPr/>
          <p:nvPr/>
        </p:nvSpPr>
        <p:spPr>
          <a:xfrm>
            <a:off x="1819875" y="3138200"/>
            <a:ext cx="1669500" cy="156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Shape 636"/>
          <p:cNvSpPr/>
          <p:nvPr/>
        </p:nvSpPr>
        <p:spPr>
          <a:xfrm>
            <a:off x="4045100" y="2342725"/>
            <a:ext cx="1330500" cy="2220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729325" y="1428125"/>
            <a:ext cx="7818000" cy="29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3. Progress Table (semua sheet)</a:t>
            </a:r>
            <a:endParaRPr/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" y="1906604"/>
            <a:ext cx="7818001" cy="255842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2988525" y="3064025"/>
            <a:ext cx="1134600" cy="1401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MENGUBAH PIC</a:t>
            </a: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3686275" y="1347500"/>
            <a:ext cx="1900500" cy="45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Buka </a:t>
            </a:r>
            <a:r>
              <a:rPr lang="en" b="1"/>
              <a:t>User Table</a:t>
            </a:r>
            <a:endParaRPr b="1"/>
          </a:p>
        </p:txBody>
      </p:sp>
      <p:sp>
        <p:nvSpPr>
          <p:cNvPr id="650" name="Shape 650"/>
          <p:cNvSpPr/>
          <p:nvPr/>
        </p:nvSpPr>
        <p:spPr>
          <a:xfrm>
            <a:off x="2294875" y="2227713"/>
            <a:ext cx="4683300" cy="60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Ubah Keterangan </a:t>
            </a:r>
            <a:r>
              <a:rPr lang="en" b="1"/>
              <a:t>Nama</a:t>
            </a:r>
            <a:r>
              <a:rPr lang="en"/>
              <a:t>, </a:t>
            </a:r>
            <a:r>
              <a:rPr lang="en" b="1"/>
              <a:t>NIK</a:t>
            </a:r>
            <a:r>
              <a:rPr lang="en"/>
              <a:t>, dan </a:t>
            </a:r>
            <a:r>
              <a:rPr lang="en" b="1"/>
              <a:t>No. HP </a:t>
            </a:r>
            <a:r>
              <a:rPr lang="en"/>
              <a:t>PIC pada Kolom “</a:t>
            </a:r>
            <a:r>
              <a:rPr lang="en" b="1"/>
              <a:t>Name</a:t>
            </a:r>
            <a:r>
              <a:rPr lang="en"/>
              <a:t>”, “</a:t>
            </a:r>
            <a:r>
              <a:rPr lang="en" b="1"/>
              <a:t>NIK</a:t>
            </a:r>
            <a:r>
              <a:rPr lang="en"/>
              <a:t>”, “</a:t>
            </a:r>
            <a:r>
              <a:rPr lang="en" b="1"/>
              <a:t>Phone Number</a:t>
            </a:r>
            <a:r>
              <a:rPr lang="en"/>
              <a:t>”</a:t>
            </a:r>
            <a:endParaRPr/>
          </a:p>
        </p:txBody>
      </p:sp>
      <p:sp>
        <p:nvSpPr>
          <p:cNvPr id="651" name="Shape 651"/>
          <p:cNvSpPr/>
          <p:nvPr/>
        </p:nvSpPr>
        <p:spPr>
          <a:xfrm rot="5400000">
            <a:off x="4494325" y="19088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>
            <a:off x="3439075" y="3260675"/>
            <a:ext cx="2394900" cy="38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Buka </a:t>
            </a:r>
            <a:r>
              <a:rPr lang="en" b="1"/>
              <a:t>Progress Table</a:t>
            </a:r>
            <a:endParaRPr b="1"/>
          </a:p>
        </p:txBody>
      </p:sp>
      <p:sp>
        <p:nvSpPr>
          <p:cNvPr id="653" name="Shape 653"/>
          <p:cNvSpPr/>
          <p:nvPr/>
        </p:nvSpPr>
        <p:spPr>
          <a:xfrm>
            <a:off x="1814125" y="4054875"/>
            <a:ext cx="5644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Ubah data yang berkaitan dengan </a:t>
            </a:r>
            <a:r>
              <a:rPr lang="en" b="1"/>
              <a:t>PIC </a:t>
            </a:r>
            <a:r>
              <a:rPr lang="en"/>
              <a:t>yang baru.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Klik </a:t>
            </a:r>
            <a:r>
              <a:rPr lang="en" b="1"/>
              <a:t>Edit</a:t>
            </a:r>
            <a:r>
              <a:rPr lang="en"/>
              <a:t>. Klik </a:t>
            </a:r>
            <a:r>
              <a:rPr lang="en" b="1"/>
              <a:t>Find and Replace</a:t>
            </a:r>
            <a:r>
              <a:rPr lang="en"/>
              <a:t>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Pada kolom </a:t>
            </a:r>
            <a:r>
              <a:rPr lang="en" b="1"/>
              <a:t>Find</a:t>
            </a:r>
            <a:r>
              <a:rPr lang="en"/>
              <a:t> ketik nama “</a:t>
            </a:r>
            <a:r>
              <a:rPr lang="en" b="1"/>
              <a:t>Name</a:t>
            </a:r>
            <a:r>
              <a:rPr lang="en"/>
              <a:t>” lama.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Pada kolom </a:t>
            </a:r>
            <a:r>
              <a:rPr lang="en" b="1"/>
              <a:t>Replace With</a:t>
            </a:r>
            <a:r>
              <a:rPr lang="en"/>
              <a:t> ketik nama “</a:t>
            </a:r>
            <a:r>
              <a:rPr lang="en" b="1"/>
              <a:t>Name</a:t>
            </a:r>
            <a:r>
              <a:rPr lang="en"/>
              <a:t>” baru</a:t>
            </a:r>
            <a:endParaRPr/>
          </a:p>
        </p:txBody>
      </p:sp>
      <p:sp>
        <p:nvSpPr>
          <p:cNvPr id="654" name="Shape 654"/>
          <p:cNvSpPr/>
          <p:nvPr/>
        </p:nvSpPr>
        <p:spPr>
          <a:xfrm rot="5400000">
            <a:off x="4494325" y="3742225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 rot="5400000">
            <a:off x="4494325" y="294175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MENGUBAH PIC</a:t>
            </a:r>
            <a:endParaRPr/>
          </a:p>
        </p:txBody>
      </p:sp>
      <p:sp>
        <p:nvSpPr>
          <p:cNvPr id="661" name="Shape 661"/>
          <p:cNvSpPr/>
          <p:nvPr/>
        </p:nvSpPr>
        <p:spPr>
          <a:xfrm rot="5400000">
            <a:off x="4503775" y="1577875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1823575" y="1896538"/>
            <a:ext cx="5644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Ubah data yang berkaitan dengan </a:t>
            </a:r>
            <a:r>
              <a:rPr lang="en" b="1"/>
              <a:t>PIC </a:t>
            </a:r>
            <a:r>
              <a:rPr lang="en"/>
              <a:t>yang baru.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Klik </a:t>
            </a:r>
            <a:r>
              <a:rPr lang="en" b="1"/>
              <a:t>Edit</a:t>
            </a:r>
            <a:r>
              <a:rPr lang="en"/>
              <a:t>. Klik </a:t>
            </a:r>
            <a:r>
              <a:rPr lang="en" b="1"/>
              <a:t>Find and Replace</a:t>
            </a:r>
            <a:r>
              <a:rPr lang="en"/>
              <a:t>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Pada kolom </a:t>
            </a:r>
            <a:r>
              <a:rPr lang="en" b="1"/>
              <a:t>Find</a:t>
            </a:r>
            <a:r>
              <a:rPr lang="en"/>
              <a:t> ketik nama “</a:t>
            </a:r>
            <a:r>
              <a:rPr lang="en" b="1"/>
              <a:t>NIK</a:t>
            </a:r>
            <a:r>
              <a:rPr lang="en"/>
              <a:t>” lama.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Pada kolom </a:t>
            </a:r>
            <a:r>
              <a:rPr lang="en" b="1"/>
              <a:t>Replace With</a:t>
            </a:r>
            <a:r>
              <a:rPr lang="en"/>
              <a:t> ketik nama “</a:t>
            </a:r>
            <a:r>
              <a:rPr lang="en" b="1"/>
              <a:t>NIK</a:t>
            </a:r>
            <a:r>
              <a:rPr lang="en"/>
              <a:t>” baru</a:t>
            </a:r>
            <a:endParaRPr/>
          </a:p>
        </p:txBody>
      </p:sp>
      <p:sp>
        <p:nvSpPr>
          <p:cNvPr id="663" name="Shape 663"/>
          <p:cNvSpPr/>
          <p:nvPr/>
        </p:nvSpPr>
        <p:spPr>
          <a:xfrm rot="5400000">
            <a:off x="4503775" y="4191175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 rot="5400000">
            <a:off x="4503775" y="2884525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823575" y="3203188"/>
            <a:ext cx="5644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Ubah data yang berkaitan dengan </a:t>
            </a:r>
            <a:r>
              <a:rPr lang="en" b="1"/>
              <a:t>PIC </a:t>
            </a:r>
            <a:r>
              <a:rPr lang="en"/>
              <a:t>yang baru.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Klik </a:t>
            </a:r>
            <a:r>
              <a:rPr lang="en" b="1"/>
              <a:t>Edit</a:t>
            </a:r>
            <a:r>
              <a:rPr lang="en"/>
              <a:t>. Klik </a:t>
            </a:r>
            <a:r>
              <a:rPr lang="en" b="1"/>
              <a:t>Find and Replace</a:t>
            </a:r>
            <a:r>
              <a:rPr lang="en"/>
              <a:t>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Pada kolom </a:t>
            </a:r>
            <a:r>
              <a:rPr lang="en" b="1"/>
              <a:t>Find</a:t>
            </a:r>
            <a:r>
              <a:rPr lang="en"/>
              <a:t> ketik nama “</a:t>
            </a:r>
            <a:r>
              <a:rPr lang="en" b="1"/>
              <a:t>Phone Number</a:t>
            </a:r>
            <a:r>
              <a:rPr lang="en"/>
              <a:t>” lama.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Pada kolom </a:t>
            </a:r>
            <a:r>
              <a:rPr lang="en" b="1"/>
              <a:t>Replace With</a:t>
            </a:r>
            <a:r>
              <a:rPr lang="en"/>
              <a:t> ketik nama “</a:t>
            </a:r>
            <a:r>
              <a:rPr lang="en" b="1"/>
              <a:t>Phone Number</a:t>
            </a:r>
            <a:r>
              <a:rPr lang="en"/>
              <a:t>” baru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title"/>
          </p:nvPr>
        </p:nvSpPr>
        <p:spPr>
          <a:xfrm>
            <a:off x="653800" y="562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MENGUBAH PIC</a:t>
            </a:r>
            <a:endParaRPr/>
          </a:p>
        </p:txBody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199850" y="1305200"/>
            <a:ext cx="3774300" cy="29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User Table</a:t>
            </a: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2"/>
          </p:nvPr>
        </p:nvSpPr>
        <p:spPr>
          <a:xfrm>
            <a:off x="4369404" y="1305200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Progress Table (semua sheet)</a:t>
            </a:r>
            <a:endParaRPr/>
          </a:p>
        </p:txBody>
      </p:sp>
      <p:pic>
        <p:nvPicPr>
          <p:cNvPr id="673" name="Shape 673"/>
          <p:cNvPicPr preferRelativeResize="0"/>
          <p:nvPr/>
        </p:nvPicPr>
        <p:blipFill rotWithShape="1">
          <a:blip r:embed="rId3">
            <a:alphaModFix/>
          </a:blip>
          <a:srcRect r="2238"/>
          <a:stretch/>
        </p:blipFill>
        <p:spPr>
          <a:xfrm>
            <a:off x="233238" y="1929696"/>
            <a:ext cx="3707525" cy="274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00" y="1985949"/>
            <a:ext cx="4596450" cy="19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/>
          <p:nvPr/>
        </p:nvSpPr>
        <p:spPr>
          <a:xfrm>
            <a:off x="1191425" y="2922000"/>
            <a:ext cx="2146200" cy="179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7697575" y="2922000"/>
            <a:ext cx="736200" cy="1040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MENGUBAH TANGGAL</a:t>
            </a:r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3686275" y="1347500"/>
            <a:ext cx="1900500" cy="45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Buka </a:t>
            </a:r>
            <a:r>
              <a:rPr lang="en" b="1"/>
              <a:t>Task Table</a:t>
            </a:r>
            <a:endParaRPr b="1"/>
          </a:p>
        </p:txBody>
      </p:sp>
      <p:sp>
        <p:nvSpPr>
          <p:cNvPr id="683" name="Shape 683"/>
          <p:cNvSpPr/>
          <p:nvPr/>
        </p:nvSpPr>
        <p:spPr>
          <a:xfrm>
            <a:off x="2294875" y="2227713"/>
            <a:ext cx="4683300" cy="60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Sesuaikan data </a:t>
            </a:r>
            <a:r>
              <a:rPr lang="en" b="1"/>
              <a:t>Duration, Start, Finish</a:t>
            </a:r>
            <a:r>
              <a:rPr lang="en"/>
              <a:t> yang akan diubah sesuai data PMS.</a:t>
            </a:r>
            <a:endParaRPr/>
          </a:p>
        </p:txBody>
      </p:sp>
      <p:sp>
        <p:nvSpPr>
          <p:cNvPr id="684" name="Shape 684"/>
          <p:cNvSpPr/>
          <p:nvPr/>
        </p:nvSpPr>
        <p:spPr>
          <a:xfrm rot="5400000">
            <a:off x="4494325" y="19088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3372975" y="3103175"/>
            <a:ext cx="2692800" cy="60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Buka </a:t>
            </a:r>
            <a:r>
              <a:rPr lang="en" b="1"/>
              <a:t>Progress Table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Buka </a:t>
            </a:r>
            <a:r>
              <a:rPr lang="en" b="1"/>
              <a:t>Sheet Progress Level 4</a:t>
            </a:r>
            <a:endParaRPr b="1"/>
          </a:p>
        </p:txBody>
      </p:sp>
      <p:sp>
        <p:nvSpPr>
          <p:cNvPr id="686" name="Shape 686"/>
          <p:cNvSpPr/>
          <p:nvPr/>
        </p:nvSpPr>
        <p:spPr>
          <a:xfrm>
            <a:off x="1814125" y="3978675"/>
            <a:ext cx="5644800" cy="8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Ubah data </a:t>
            </a:r>
            <a:r>
              <a:rPr lang="en" b="1"/>
              <a:t>Baseline Start</a:t>
            </a:r>
            <a:r>
              <a:rPr lang="en"/>
              <a:t> dan </a:t>
            </a:r>
            <a:r>
              <a:rPr lang="en" b="1"/>
              <a:t>Baseline Finish </a:t>
            </a:r>
            <a:r>
              <a:rPr lang="en"/>
              <a:t>pada </a:t>
            </a:r>
            <a:r>
              <a:rPr lang="en" b="1"/>
              <a:t>Sheet Progress Level 4</a:t>
            </a:r>
            <a:r>
              <a:rPr lang="en"/>
              <a:t> sesuai data PMS untuk </a:t>
            </a:r>
            <a:r>
              <a:rPr lang="en" b="1"/>
              <a:t>Task Description</a:t>
            </a:r>
            <a:r>
              <a:rPr lang="en"/>
              <a:t> yang ingin diubah. </a:t>
            </a:r>
            <a:endParaRPr/>
          </a:p>
        </p:txBody>
      </p:sp>
      <p:sp>
        <p:nvSpPr>
          <p:cNvPr id="687" name="Shape 687"/>
          <p:cNvSpPr/>
          <p:nvPr/>
        </p:nvSpPr>
        <p:spPr>
          <a:xfrm rot="5400000">
            <a:off x="4494325" y="3742225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 rot="5400000">
            <a:off x="4494325" y="286555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727650" y="609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MASHZONE</a:t>
            </a: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842900" y="1360300"/>
            <a:ext cx="7688700" cy="12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MashZone adalah aplikasi berbasis browser yang memungkinkan Anda menganalisis dan memvisualisasikan data dari berbagai sumber data.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438" y="1901125"/>
            <a:ext cx="5481126" cy="31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>
            <a:spLocks noGrp="1"/>
          </p:cNvSpPr>
          <p:nvPr>
            <p:ph type="title"/>
          </p:nvPr>
        </p:nvSpPr>
        <p:spPr>
          <a:xfrm>
            <a:off x="540350" y="5717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MENGUBAH TANGGAL</a:t>
            </a:r>
            <a:endParaRPr/>
          </a:p>
        </p:txBody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729325" y="1314650"/>
            <a:ext cx="37743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 Task Table</a:t>
            </a:r>
            <a:endParaRPr/>
          </a:p>
        </p:txBody>
      </p:sp>
      <p:sp>
        <p:nvSpPr>
          <p:cNvPr id="695" name="Shape 695"/>
          <p:cNvSpPr txBox="1">
            <a:spLocks noGrp="1"/>
          </p:cNvSpPr>
          <p:nvPr>
            <p:ph type="body" idx="2"/>
          </p:nvPr>
        </p:nvSpPr>
        <p:spPr>
          <a:xfrm>
            <a:off x="4643600" y="1314650"/>
            <a:ext cx="37743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Progress Table (semua sheet)</a:t>
            </a:r>
            <a:endParaRPr/>
          </a:p>
        </p:txBody>
      </p:sp>
      <p:pic>
        <p:nvPicPr>
          <p:cNvPr id="696" name="Shape 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00" y="1943589"/>
            <a:ext cx="4368199" cy="212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250" y="2223925"/>
            <a:ext cx="4176100" cy="16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/>
          <p:nvPr/>
        </p:nvSpPr>
        <p:spPr>
          <a:xfrm>
            <a:off x="3583550" y="2441475"/>
            <a:ext cx="359400" cy="167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5721475" y="2950375"/>
            <a:ext cx="717600" cy="94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6715350" y="2903100"/>
            <a:ext cx="981000" cy="1040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1618025" y="2393950"/>
            <a:ext cx="660600" cy="167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MENAMBAH ISI DATA FEED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MENAMBAH PIC</a:t>
            </a: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3686275" y="1347500"/>
            <a:ext cx="1900500" cy="45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Buka </a:t>
            </a:r>
            <a:r>
              <a:rPr lang="en" b="1"/>
              <a:t>User Table</a:t>
            </a:r>
            <a:endParaRPr b="1"/>
          </a:p>
        </p:txBody>
      </p:sp>
      <p:sp>
        <p:nvSpPr>
          <p:cNvPr id="713" name="Shape 713"/>
          <p:cNvSpPr/>
          <p:nvPr/>
        </p:nvSpPr>
        <p:spPr>
          <a:xfrm>
            <a:off x="2294875" y="2227725"/>
            <a:ext cx="4683300" cy="163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Tambahkan data untuk semua kolom.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ID User</a:t>
            </a:r>
            <a:r>
              <a:rPr lang="en"/>
              <a:t>, </a:t>
            </a:r>
            <a:r>
              <a:rPr lang="en" b="1"/>
              <a:t>NIK</a:t>
            </a:r>
            <a:r>
              <a:rPr lang="en"/>
              <a:t>, </a:t>
            </a:r>
            <a:r>
              <a:rPr lang="en" b="1"/>
              <a:t>Name,</a:t>
            </a:r>
            <a:r>
              <a:rPr lang="en"/>
              <a:t> </a:t>
            </a:r>
            <a:r>
              <a:rPr lang="en" b="1"/>
              <a:t>Phone Number, Role, Username, Password, Authority to View Dashboard, Authority to Entry Progress, Authority to Control Project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 rot="5400000">
            <a:off x="4494325" y="19088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MENAMBAH ALAT</a:t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3015500" y="1162125"/>
            <a:ext cx="2349900" cy="4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Buka </a:t>
            </a:r>
            <a:r>
              <a:rPr lang="en" b="1"/>
              <a:t>Object Table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2548175" y="1988400"/>
            <a:ext cx="3503100" cy="53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Tambahkan </a:t>
            </a:r>
            <a:r>
              <a:rPr lang="en" b="1"/>
              <a:t>“ID Object”</a:t>
            </a:r>
            <a:r>
              <a:rPr lang="en"/>
              <a:t> dan </a:t>
            </a:r>
            <a:r>
              <a:rPr lang="en" b="1"/>
              <a:t>“Object Name” </a:t>
            </a:r>
            <a:endParaRPr b="1"/>
          </a:p>
        </p:txBody>
      </p:sp>
      <p:sp>
        <p:nvSpPr>
          <p:cNvPr id="722" name="Shape 722"/>
          <p:cNvSpPr/>
          <p:nvPr/>
        </p:nvSpPr>
        <p:spPr>
          <a:xfrm>
            <a:off x="3001475" y="2899475"/>
            <a:ext cx="2596500" cy="4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Buka </a:t>
            </a:r>
            <a:r>
              <a:rPr lang="en" b="1"/>
              <a:t>Task Table</a:t>
            </a:r>
            <a:r>
              <a:rPr lang="en"/>
              <a:t>  </a:t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1467975" y="3686125"/>
            <a:ext cx="5647800" cy="100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Tambahkan data-data terkait </a:t>
            </a:r>
            <a:r>
              <a:rPr lang="en" b="1"/>
              <a:t>Object</a:t>
            </a:r>
            <a:r>
              <a:rPr lang="en"/>
              <a:t> yang baru pada kolom </a:t>
            </a:r>
            <a:r>
              <a:rPr lang="en" b="1"/>
              <a:t>Task Name, Duration, Start, Finish, Predecessors, Resources Names </a:t>
            </a:r>
            <a:r>
              <a:rPr lang="en"/>
              <a:t>sesuai </a:t>
            </a:r>
            <a:r>
              <a:rPr lang="en" b="1"/>
              <a:t>PMS.</a:t>
            </a:r>
            <a:r>
              <a:rPr lang="en"/>
              <a:t> Isikan data </a:t>
            </a:r>
            <a:r>
              <a:rPr lang="en" b="1"/>
              <a:t>ID Task , ID Object,</a:t>
            </a:r>
            <a:r>
              <a:rPr lang="en"/>
              <a:t> dan </a:t>
            </a:r>
            <a:r>
              <a:rPr lang="en" b="1"/>
              <a:t>ID Project. </a:t>
            </a:r>
            <a:endParaRPr b="1"/>
          </a:p>
        </p:txBody>
      </p:sp>
      <p:sp>
        <p:nvSpPr>
          <p:cNvPr id="724" name="Shape 724"/>
          <p:cNvSpPr/>
          <p:nvPr/>
        </p:nvSpPr>
        <p:spPr>
          <a:xfrm>
            <a:off x="4044200" y="1628700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4044200" y="2543100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4044200" y="3381300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4044200" y="4676700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MENAMBAH ALAT</a:t>
            </a: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2953275" y="1549175"/>
            <a:ext cx="2596500" cy="46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Buka </a:t>
            </a:r>
            <a:r>
              <a:rPr lang="en" b="1"/>
              <a:t>Progress Table </a:t>
            </a:r>
            <a:r>
              <a:rPr lang="en"/>
              <a:t> </a:t>
            </a: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336850" y="2364925"/>
            <a:ext cx="5948400" cy="208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Buka </a:t>
            </a:r>
            <a:r>
              <a:rPr lang="en" b="1"/>
              <a:t>Sheet Progress Level 3</a:t>
            </a:r>
            <a:r>
              <a:rPr lang="en"/>
              <a:t>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Isikan 1 baris data baru untuk setiap penambahan satu </a:t>
            </a:r>
            <a:r>
              <a:rPr lang="en" b="1"/>
              <a:t>Object</a:t>
            </a:r>
            <a:r>
              <a:rPr lang="en"/>
              <a:t> pada semua kolom.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</a:t>
            </a:r>
            <a:r>
              <a:rPr lang="en" b="1"/>
              <a:t>Delay Start, Alarm Start, Delay Finish, Alarm Finish, Delay Duration, Alarm Duration,  Progress Status, Planned, On Progress, Submitted, Approved, Late </a:t>
            </a:r>
            <a:r>
              <a:rPr lang="en"/>
              <a:t>dan </a:t>
            </a:r>
            <a:r>
              <a:rPr lang="en" b="1"/>
              <a:t>Progress Status Value</a:t>
            </a:r>
            <a:r>
              <a:rPr lang="en"/>
              <a:t> dapat di drag ke bawah.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4090150" y="1186175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4090150" y="2018075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4100500" y="4530000"/>
            <a:ext cx="1710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MENAMBAH ALAT</a:t>
            </a:r>
            <a:endParaRPr/>
          </a:p>
        </p:txBody>
      </p:sp>
      <p:sp>
        <p:nvSpPr>
          <p:cNvPr id="743" name="Shape 743"/>
          <p:cNvSpPr/>
          <p:nvPr/>
        </p:nvSpPr>
        <p:spPr>
          <a:xfrm>
            <a:off x="1563225" y="1157975"/>
            <a:ext cx="5880600" cy="341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Buka </a:t>
            </a:r>
            <a:r>
              <a:rPr lang="en" b="1"/>
              <a:t>Sheet Progress Level 4</a:t>
            </a:r>
            <a:r>
              <a:rPr lang="en"/>
              <a:t>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Isikan 3 baris data baru untuk setiap penambahan satu </a:t>
            </a:r>
            <a:r>
              <a:rPr lang="en" b="1"/>
              <a:t>Object</a:t>
            </a:r>
            <a:r>
              <a:rPr lang="en"/>
              <a:t> pada semua kolom.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</a:t>
            </a:r>
            <a:r>
              <a:rPr lang="en" b="1"/>
              <a:t>ID Business Process</a:t>
            </a:r>
            <a:r>
              <a:rPr lang="en"/>
              <a:t> dan </a:t>
            </a:r>
            <a:r>
              <a:rPr lang="en" b="1"/>
              <a:t>Business Process Description </a:t>
            </a:r>
            <a:r>
              <a:rPr lang="en"/>
              <a:t>dapat disalin dari 3 baris pertama.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</a:t>
            </a:r>
            <a:r>
              <a:rPr lang="en" b="1"/>
              <a:t>Delay Start, Alarm Start, Delay Finish, Alarm Finish, Delay Duration, Alarm Duration,  Progress Status, Planned, On Progress, Submitted, Approved, Late </a:t>
            </a:r>
            <a:r>
              <a:rPr lang="en"/>
              <a:t>dan </a:t>
            </a:r>
            <a:r>
              <a:rPr lang="en" b="1"/>
              <a:t>Progress Status Value</a:t>
            </a:r>
            <a:r>
              <a:rPr lang="en"/>
              <a:t> dapat di-</a:t>
            </a:r>
            <a:r>
              <a:rPr lang="en" i="1"/>
              <a:t>drag</a:t>
            </a:r>
            <a:r>
              <a:rPr lang="en"/>
              <a:t> ke bawah.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Kolom </a:t>
            </a:r>
            <a:r>
              <a:rPr lang="en" b="1"/>
              <a:t>Internal Status Document</a:t>
            </a:r>
            <a:r>
              <a:rPr lang="en"/>
              <a:t> dan </a:t>
            </a:r>
            <a:r>
              <a:rPr lang="en" b="1"/>
              <a:t>External Status Document </a:t>
            </a:r>
            <a:r>
              <a:rPr lang="en"/>
              <a:t>merupakan kolom yang disediakan untuk memasukkan status dokumen.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4279000" y="4608175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MENAMBAH ALAT</a:t>
            </a:r>
            <a:endParaRPr/>
          </a:p>
        </p:txBody>
      </p:sp>
      <p:sp>
        <p:nvSpPr>
          <p:cNvPr id="750" name="Shape 750"/>
          <p:cNvSpPr/>
          <p:nvPr/>
        </p:nvSpPr>
        <p:spPr>
          <a:xfrm>
            <a:off x="1495450" y="1594850"/>
            <a:ext cx="5948400" cy="275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Buka </a:t>
            </a:r>
            <a:r>
              <a:rPr lang="en" b="1"/>
              <a:t>Sheet Progress Level 5</a:t>
            </a:r>
            <a:r>
              <a:rPr lang="en"/>
              <a:t>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Isikan 7 baris data baru untuk setiap penambahan satu </a:t>
            </a:r>
            <a:r>
              <a:rPr lang="en" b="1"/>
              <a:t>Object</a:t>
            </a:r>
            <a:r>
              <a:rPr lang="en"/>
              <a:t> pada semua kolom.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</a:t>
            </a:r>
            <a:r>
              <a:rPr lang="en" b="1"/>
              <a:t>ID Business Process</a:t>
            </a:r>
            <a:r>
              <a:rPr lang="en"/>
              <a:t> dan </a:t>
            </a:r>
            <a:r>
              <a:rPr lang="en" b="1"/>
              <a:t>Business Process Description </a:t>
            </a:r>
            <a:r>
              <a:rPr lang="en"/>
              <a:t>dapat disalin dari 7 baris pertama.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</a:t>
            </a:r>
            <a:r>
              <a:rPr lang="en" b="1"/>
              <a:t>Delay Start, Alarm Start, Delay Finish, Alarm Finish, Delay Duration, Alarm Duration,  Progress Status, Planned, On Progress, Submitted, Approved, Late </a:t>
            </a:r>
            <a:r>
              <a:rPr lang="en"/>
              <a:t>dan </a:t>
            </a:r>
            <a:r>
              <a:rPr lang="en" b="1"/>
              <a:t>Progress Status Value</a:t>
            </a:r>
            <a:r>
              <a:rPr lang="en"/>
              <a:t> dapat di drag ke bawah.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1" name="Shape 751"/>
          <p:cNvSpPr/>
          <p:nvPr/>
        </p:nvSpPr>
        <p:spPr>
          <a:xfrm>
            <a:off x="4279000" y="1199025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4279000" y="4379575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title"/>
          </p:nvPr>
        </p:nvSpPr>
        <p:spPr>
          <a:xfrm>
            <a:off x="625450" y="552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MENAMBAH ALAT</a:t>
            </a: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495450" y="1608525"/>
            <a:ext cx="5948400" cy="273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Buka </a:t>
            </a:r>
            <a:r>
              <a:rPr lang="en" b="1"/>
              <a:t>Sheet Progress Level 6</a:t>
            </a:r>
            <a:r>
              <a:rPr lang="en"/>
              <a:t>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Isikan 75 baris data baru untuk setiap penambahan satu </a:t>
            </a:r>
            <a:r>
              <a:rPr lang="en" b="1"/>
              <a:t>Object</a:t>
            </a:r>
            <a:r>
              <a:rPr lang="en"/>
              <a:t> pada semua kolom.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</a:t>
            </a:r>
            <a:r>
              <a:rPr lang="en" b="1"/>
              <a:t>ID Business Process</a:t>
            </a:r>
            <a:r>
              <a:rPr lang="en"/>
              <a:t>, </a:t>
            </a:r>
            <a:r>
              <a:rPr lang="en" b="1"/>
              <a:t>Business Process Description, Input Document, </a:t>
            </a:r>
            <a:r>
              <a:rPr lang="en"/>
              <a:t>dan </a:t>
            </a:r>
            <a:r>
              <a:rPr lang="en" b="1"/>
              <a:t>Output Document </a:t>
            </a:r>
            <a:r>
              <a:rPr lang="en"/>
              <a:t>dapat disalin dari 75 baris pertama.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</a:t>
            </a:r>
            <a:r>
              <a:rPr lang="en" b="1"/>
              <a:t>Delay Start, Alarm Start, Delay Finish, Alarm Finish, Delay Duration, Alarm Duration,  Progress Status, Planned, On Progress, Submitted, Approved, Late </a:t>
            </a:r>
            <a:r>
              <a:rPr lang="en"/>
              <a:t>dan </a:t>
            </a:r>
            <a:r>
              <a:rPr lang="en" b="1"/>
              <a:t>Progress Status Value</a:t>
            </a:r>
            <a:r>
              <a:rPr lang="en"/>
              <a:t> dapat di </a:t>
            </a:r>
            <a:r>
              <a:rPr lang="en" i="1"/>
              <a:t>drag</a:t>
            </a:r>
            <a:r>
              <a:rPr lang="en"/>
              <a:t> ke bawah.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4279000" y="1191500"/>
            <a:ext cx="191700" cy="36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MENGUBAH DATA UNTUK MPS BARU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/>
        </p:nvSpPr>
        <p:spPr>
          <a:xfrm>
            <a:off x="2294875" y="926275"/>
            <a:ext cx="46833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Buka </a:t>
            </a:r>
            <a:r>
              <a:rPr lang="en" b="1"/>
              <a:t>Task Table</a:t>
            </a:r>
            <a:endParaRPr b="1"/>
          </a:p>
        </p:txBody>
      </p:sp>
      <p:sp>
        <p:nvSpPr>
          <p:cNvPr id="770" name="Shape 770"/>
          <p:cNvSpPr/>
          <p:nvPr/>
        </p:nvSpPr>
        <p:spPr>
          <a:xfrm>
            <a:off x="2294875" y="1852100"/>
            <a:ext cx="4683300" cy="923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Raw Data dari </a:t>
            </a:r>
            <a:r>
              <a:rPr lang="en" b="1"/>
              <a:t>PMS</a:t>
            </a:r>
            <a:r>
              <a:rPr lang="en"/>
              <a:t> masuk ke </a:t>
            </a:r>
            <a:r>
              <a:rPr lang="en" b="1"/>
              <a:t>Task Table.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lain berhubungan dengan </a:t>
            </a:r>
            <a:r>
              <a:rPr lang="en" b="1"/>
              <a:t>Task Table</a:t>
            </a:r>
            <a:r>
              <a:rPr lang="en"/>
              <a:t> melalui ID yaitu </a:t>
            </a:r>
            <a:r>
              <a:rPr lang="en" b="1"/>
              <a:t>ID Task, ID Object, ID Project.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Shape 771"/>
          <p:cNvSpPr/>
          <p:nvPr/>
        </p:nvSpPr>
        <p:spPr>
          <a:xfrm rot="5400000">
            <a:off x="4494325" y="16040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2294875" y="3071975"/>
            <a:ext cx="46833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Isi semua kolom </a:t>
            </a:r>
            <a:r>
              <a:rPr lang="en" b="1"/>
              <a:t>User Table, Project Table, Object Table </a:t>
            </a:r>
            <a:r>
              <a:rPr lang="en"/>
              <a:t>sesuai MPS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Shape 773"/>
          <p:cNvSpPr/>
          <p:nvPr/>
        </p:nvSpPr>
        <p:spPr>
          <a:xfrm rot="5400000">
            <a:off x="4494325" y="28232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2371075" y="4062575"/>
            <a:ext cx="46833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Isi semua kolom </a:t>
            </a:r>
            <a:r>
              <a:rPr lang="en" b="1"/>
              <a:t>Progress Table </a:t>
            </a:r>
            <a:r>
              <a:rPr lang="en"/>
              <a:t>dengan menggunakan data dari tabel-tabel yang telah dibuat dengan susunan yang sudah ada.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Shape 775"/>
          <p:cNvSpPr/>
          <p:nvPr/>
        </p:nvSpPr>
        <p:spPr>
          <a:xfrm rot="5400000">
            <a:off x="4494325" y="38138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729450" y="562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FEED</a:t>
            </a: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727650" y="13070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Feed  merupakan  tabel yang berisi data, yang diakses oleh masing-masing komponen tampilan dashboard. Datafeed terdiri dari beberapa kolom yang berisi nilai numerik (misalnya, angka), teks, atau nilai tanggal.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Contoh: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751" y="1973850"/>
            <a:ext cx="3618625" cy="308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MENGUBAH DATA UNTUK BISNIS PROSES BARU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/>
        </p:nvSpPr>
        <p:spPr>
          <a:xfrm>
            <a:off x="2294875" y="926275"/>
            <a:ext cx="46833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Buka </a:t>
            </a:r>
            <a:r>
              <a:rPr lang="en" b="1"/>
              <a:t>Business Process Table</a:t>
            </a:r>
            <a:endParaRPr b="1"/>
          </a:p>
        </p:txBody>
      </p:sp>
      <p:sp>
        <p:nvSpPr>
          <p:cNvPr id="786" name="Shape 786"/>
          <p:cNvSpPr/>
          <p:nvPr/>
        </p:nvSpPr>
        <p:spPr>
          <a:xfrm>
            <a:off x="2294875" y="1846725"/>
            <a:ext cx="46833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Masukkan data </a:t>
            </a:r>
            <a:r>
              <a:rPr lang="en" b="1"/>
              <a:t>Proses Bisnis</a:t>
            </a:r>
            <a:r>
              <a:rPr lang="en"/>
              <a:t>  untuk semua kolom.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Shape 787"/>
          <p:cNvSpPr/>
          <p:nvPr/>
        </p:nvSpPr>
        <p:spPr>
          <a:xfrm rot="5400000">
            <a:off x="4494325" y="16040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Shape 788"/>
          <p:cNvSpPr/>
          <p:nvPr/>
        </p:nvSpPr>
        <p:spPr>
          <a:xfrm>
            <a:off x="2294875" y="2767175"/>
            <a:ext cx="46833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Buka </a:t>
            </a:r>
            <a:r>
              <a:rPr lang="en" b="1"/>
              <a:t>Progress Table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Shape 789"/>
          <p:cNvSpPr/>
          <p:nvPr/>
        </p:nvSpPr>
        <p:spPr>
          <a:xfrm rot="5400000">
            <a:off x="4494325" y="25184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2294875" y="3751725"/>
            <a:ext cx="46833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Isi semua kolom </a:t>
            </a:r>
            <a:r>
              <a:rPr lang="en" b="1"/>
              <a:t>Progress Table</a:t>
            </a:r>
            <a:r>
              <a:rPr lang="en"/>
              <a:t>  dengan data baru dari Business Process Table dengan menyesuaikan row sesuai proses bisnis yang baru.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Shape 791"/>
          <p:cNvSpPr/>
          <p:nvPr/>
        </p:nvSpPr>
        <p:spPr>
          <a:xfrm rot="5400000">
            <a:off x="4494325" y="35090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MENGUBAH DATA UNTUK BISNIS PROSES &amp; MPS BARU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/>
        </p:nvSpPr>
        <p:spPr>
          <a:xfrm>
            <a:off x="85075" y="392875"/>
            <a:ext cx="46833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Buka </a:t>
            </a:r>
            <a:r>
              <a:rPr lang="en" b="1"/>
              <a:t>Task Table</a:t>
            </a:r>
            <a:endParaRPr b="1"/>
          </a:p>
        </p:txBody>
      </p:sp>
      <p:sp>
        <p:nvSpPr>
          <p:cNvPr id="802" name="Shape 802"/>
          <p:cNvSpPr/>
          <p:nvPr/>
        </p:nvSpPr>
        <p:spPr>
          <a:xfrm>
            <a:off x="85075" y="1318700"/>
            <a:ext cx="4683300" cy="923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Raw Data dari </a:t>
            </a:r>
            <a:r>
              <a:rPr lang="en" b="1"/>
              <a:t>PMS</a:t>
            </a:r>
            <a:r>
              <a:rPr lang="en"/>
              <a:t> masuk ke </a:t>
            </a:r>
            <a:r>
              <a:rPr lang="en" b="1"/>
              <a:t>Task Table.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lain berhubungan dengan </a:t>
            </a:r>
            <a:r>
              <a:rPr lang="en" b="1"/>
              <a:t>Task Table</a:t>
            </a:r>
            <a:r>
              <a:rPr lang="en"/>
              <a:t> melalui ID yaitu </a:t>
            </a:r>
            <a:r>
              <a:rPr lang="en" b="1"/>
              <a:t>ID Task, ID Object, ID Project.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 rot="5400000">
            <a:off x="2284525" y="10706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85075" y="2538575"/>
            <a:ext cx="46833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Isi semua kolom </a:t>
            </a:r>
            <a:r>
              <a:rPr lang="en" b="1"/>
              <a:t>User Table, Project Table, Object Table </a:t>
            </a:r>
            <a:r>
              <a:rPr lang="en"/>
              <a:t>sesuai MPS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Shape 805"/>
          <p:cNvSpPr/>
          <p:nvPr/>
        </p:nvSpPr>
        <p:spPr>
          <a:xfrm rot="5400000">
            <a:off x="2284525" y="22898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Shape 806"/>
          <p:cNvSpPr/>
          <p:nvPr/>
        </p:nvSpPr>
        <p:spPr>
          <a:xfrm rot="5400000">
            <a:off x="3275125" y="32804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5543675" y="398925"/>
            <a:ext cx="33717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Buka </a:t>
            </a:r>
            <a:r>
              <a:rPr lang="en" b="1"/>
              <a:t>Business Process Table</a:t>
            </a:r>
            <a:endParaRPr b="1"/>
          </a:p>
        </p:txBody>
      </p:sp>
      <p:sp>
        <p:nvSpPr>
          <p:cNvPr id="808" name="Shape 808"/>
          <p:cNvSpPr/>
          <p:nvPr/>
        </p:nvSpPr>
        <p:spPr>
          <a:xfrm>
            <a:off x="5543675" y="1419100"/>
            <a:ext cx="3371700" cy="118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Masukkan data </a:t>
            </a:r>
            <a:r>
              <a:rPr lang="en" b="1"/>
              <a:t>Proses Bisnis</a:t>
            </a:r>
            <a:r>
              <a:rPr lang="en"/>
              <a:t>  untuk semua kolom.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332975" y="3529175"/>
            <a:ext cx="4683300" cy="45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Buka </a:t>
            </a:r>
            <a:r>
              <a:rPr lang="en" b="1"/>
              <a:t>Progress Table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 rot="5400000">
            <a:off x="5669725" y="2936925"/>
            <a:ext cx="905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332975" y="4285125"/>
            <a:ext cx="46833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Isi semua kolom </a:t>
            </a:r>
            <a:r>
              <a:rPr lang="en" b="1"/>
              <a:t>Progress Table</a:t>
            </a:r>
            <a:r>
              <a:rPr lang="en"/>
              <a:t>  dengan data baru dari Business Process Table dengan menyesuaikan row sesuai proses bisnis dan MPS yang baru.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 rot="5400000">
            <a:off x="4684825" y="40424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 rot="5400000">
            <a:off x="7123225" y="1146800"/>
            <a:ext cx="284400" cy="21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>
            <a:spLocks noGrp="1"/>
          </p:cNvSpPr>
          <p:nvPr>
            <p:ph type="title"/>
          </p:nvPr>
        </p:nvSpPr>
        <p:spPr>
          <a:xfrm>
            <a:off x="727800" y="505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MASHZONE</a:t>
            </a:r>
            <a:endParaRPr/>
          </a:p>
        </p:txBody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796800" y="1408450"/>
            <a:ext cx="7619400" cy="28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Satu Data Feed hanya dapat memuat 48 kolom data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Membuat/mengedit/menggunakan Dashboard membutuhkan Web Browser yang telah terinstall Flash Player versi terbaru, koneksi internet yang stabil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Mengubah nama kolom pada sumber data dapat menyebabkan data tidak terbaca oleh Data Feed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File Dashboard yang terhapus tidak dapat dikembalikan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Satu File Dashboard yang sama hanya bisa diedit oleh satu perangkat yang sama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3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Mashzone</a:t>
            </a: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http://aris.wika.co.id:4080/mashzone/login.jsp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Username: system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Password: manager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2093</Words>
  <Application>Microsoft Office PowerPoint</Application>
  <PresentationFormat>On-screen Show (16:9)</PresentationFormat>
  <Paragraphs>473</Paragraphs>
  <Slides>85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Lato</vt:lpstr>
      <vt:lpstr>Arial</vt:lpstr>
      <vt:lpstr>Raleway</vt:lpstr>
      <vt:lpstr>Streamline</vt:lpstr>
      <vt:lpstr>Pengenalan Dashboard Mashzone</vt:lpstr>
      <vt:lpstr>1. INTRODUCTION</vt:lpstr>
      <vt:lpstr>PowerPoint Presentation</vt:lpstr>
      <vt:lpstr>PowerPoint Presentation</vt:lpstr>
      <vt:lpstr>2. PENDAHULUAN DASHBOARD MASHZONE</vt:lpstr>
      <vt:lpstr>DASHBOARD</vt:lpstr>
      <vt:lpstr>MASHZONE</vt:lpstr>
      <vt:lpstr>DATA FEED</vt:lpstr>
      <vt:lpstr>Start Mashzone</vt:lpstr>
      <vt:lpstr>3. PEMBUATAN DASHBOARD DAN DATA FEED SEDERHANA</vt:lpstr>
      <vt:lpstr>Dashboard</vt:lpstr>
      <vt:lpstr>PowerPoint Presentation</vt:lpstr>
      <vt:lpstr>PowerPoint Presentation</vt:lpstr>
      <vt:lpstr>Data Feeds</vt:lpstr>
      <vt:lpstr>Menghubungkan Dashboard dengan Data Feed</vt:lpstr>
      <vt:lpstr>DASHBOARD MASHZONE DAN DATA FEED WIKA</vt:lpstr>
      <vt:lpstr>PowerPoint Presentation</vt:lpstr>
      <vt:lpstr>DATA FEED</vt:lpstr>
      <vt:lpstr>Data Feed</vt:lpstr>
      <vt:lpstr>Data Feed</vt:lpstr>
      <vt:lpstr>Data Feed</vt:lpstr>
      <vt:lpstr>Data Feed</vt:lpstr>
      <vt:lpstr>Data Feed</vt:lpstr>
      <vt:lpstr>TABLES</vt:lpstr>
      <vt:lpstr>Business Process Table</vt:lpstr>
      <vt:lpstr>Object Table</vt:lpstr>
      <vt:lpstr>Login Table</vt:lpstr>
      <vt:lpstr>Project Overview</vt:lpstr>
      <vt:lpstr>Project Overview</vt:lpstr>
      <vt:lpstr>Project Table</vt:lpstr>
      <vt:lpstr>Task Table</vt:lpstr>
      <vt:lpstr>User Table</vt:lpstr>
      <vt:lpstr>Progress Table - Level 3</vt:lpstr>
      <vt:lpstr>Progress Table - Level 4</vt:lpstr>
      <vt:lpstr>Progress Table - Level 5</vt:lpstr>
      <vt:lpstr>Progress Table - Level 6</vt:lpstr>
      <vt:lpstr>HUBUNGAN DATA FEED DENGAN DASHBOARD</vt:lpstr>
      <vt:lpstr>PowerPoint Presentation</vt:lpstr>
      <vt:lpstr>PowerPoint Presentation</vt:lpstr>
      <vt:lpstr>Tab Overview Lvl 3: DED</vt:lpstr>
      <vt:lpstr>PowerPoint Presentation</vt:lpstr>
      <vt:lpstr>Tab Lvl 3: DED</vt:lpstr>
      <vt:lpstr>PowerPoint Presentation</vt:lpstr>
      <vt:lpstr>Tab Overview Lvl 4: MTO</vt:lpstr>
      <vt:lpstr>PowerPoint Presentation</vt:lpstr>
      <vt:lpstr>Tab Lvl 4: MTO</vt:lpstr>
      <vt:lpstr>PowerPoint Presentation</vt:lpstr>
      <vt:lpstr>MEMBUAT DASHBOARD MASHZONE</vt:lpstr>
      <vt:lpstr>PowerPoint Presentation</vt:lpstr>
      <vt:lpstr>PowerPoint Presentation</vt:lpstr>
      <vt:lpstr>Membuat/Mengedit Link</vt:lpstr>
      <vt:lpstr>Menambah/Mengedit Text</vt:lpstr>
      <vt:lpstr>Traffic Light</vt:lpstr>
      <vt:lpstr>Traffic Light (2)</vt:lpstr>
      <vt:lpstr>Tables</vt:lpstr>
      <vt:lpstr>Bar Chart</vt:lpstr>
      <vt:lpstr>Pie Chart</vt:lpstr>
      <vt:lpstr>Speedometer Chart</vt:lpstr>
      <vt:lpstr>Insert Image</vt:lpstr>
      <vt:lpstr>Selection Box</vt:lpstr>
      <vt:lpstr>MENGUBAH ISI DATA FEED</vt:lpstr>
      <vt:lpstr>1. MENGUBAH ALAT</vt:lpstr>
      <vt:lpstr>1. MENGUBAH ALAT</vt:lpstr>
      <vt:lpstr>1. MENGUBAH ALAT</vt:lpstr>
      <vt:lpstr>PowerPoint Presentation</vt:lpstr>
      <vt:lpstr>2. MENGUBAH PIC</vt:lpstr>
      <vt:lpstr>2. MENGUBAH PIC</vt:lpstr>
      <vt:lpstr>2. MENGUBAH PIC</vt:lpstr>
      <vt:lpstr>3. MENGUBAH TANGGAL</vt:lpstr>
      <vt:lpstr>3. MENGUBAH TANGGAL</vt:lpstr>
      <vt:lpstr>MENAMBAH ISI DATA FEED</vt:lpstr>
      <vt:lpstr>1. MENAMBAH PIC</vt:lpstr>
      <vt:lpstr>2. MENAMBAH ALAT</vt:lpstr>
      <vt:lpstr>2. MENAMBAH ALAT</vt:lpstr>
      <vt:lpstr>2. MENAMBAH ALAT</vt:lpstr>
      <vt:lpstr>2. MENAMBAH ALAT</vt:lpstr>
      <vt:lpstr>2. MENAMBAH ALAT</vt:lpstr>
      <vt:lpstr>MENGUBAH DATA UNTUK MPS BARU</vt:lpstr>
      <vt:lpstr>PowerPoint Presentation</vt:lpstr>
      <vt:lpstr>MENGUBAH DATA UNTUK BISNIS PROSES BARU</vt:lpstr>
      <vt:lpstr>PowerPoint Presentation</vt:lpstr>
      <vt:lpstr>MENGUBAH DATA UNTUK BISNIS PROSES &amp; MPS BARU</vt:lpstr>
      <vt:lpstr>PowerPoint Presentation</vt:lpstr>
      <vt:lpstr>CONSTRAINTS MASHZONE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Dashboard Mashzone</dc:title>
  <cp:lastModifiedBy>ASUS</cp:lastModifiedBy>
  <cp:revision>6</cp:revision>
  <dcterms:modified xsi:type="dcterms:W3CDTF">2018-05-14T06:20:53Z</dcterms:modified>
</cp:coreProperties>
</file>